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0" r:id="rId4"/>
    <p:sldId id="261" r:id="rId5"/>
    <p:sldId id="263" r:id="rId6"/>
    <p:sldId id="269" r:id="rId7"/>
    <p:sldId id="265" r:id="rId8"/>
    <p:sldId id="271" r:id="rId9"/>
    <p:sldId id="272" r:id="rId10"/>
    <p:sldId id="273" r:id="rId11"/>
    <p:sldId id="1193" r:id="rId12"/>
    <p:sldId id="1192" r:id="rId13"/>
    <p:sldId id="1195" r:id="rId14"/>
    <p:sldId id="276" r:id="rId15"/>
    <p:sldId id="270" r:id="rId16"/>
    <p:sldId id="264" r:id="rId17"/>
    <p:sldId id="278" r:id="rId18"/>
    <p:sldId id="267" r:id="rId19"/>
    <p:sldId id="1197" r:id="rId20"/>
    <p:sldId id="268"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509" autoAdjust="0"/>
  </p:normalViewPr>
  <p:slideViewPr>
    <p:cSldViewPr>
      <p:cViewPr varScale="1">
        <p:scale>
          <a:sx n="113" d="100"/>
          <a:sy n="113" d="100"/>
        </p:scale>
        <p:origin x="22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5A784-8DAB-4C87-887E-53397D5C285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A45C2044-599E-4943-B35A-A457781D2E51}">
      <dgm:prSet phldrT="[Texte]" custT="1"/>
      <dgm:spPr>
        <a:xfrm rot="16200000">
          <a:off x="-1419965" y="1419965"/>
          <a:ext cx="5559648" cy="2719717"/>
        </a:xfrm>
        <a:solidFill>
          <a:srgbClr val="682F73"/>
        </a:solidFill>
        <a:ln w="25400" cap="flat" cmpd="sng" algn="ctr">
          <a:solidFill>
            <a:sysClr val="window" lastClr="FFFFFF">
              <a:hueOff val="0"/>
              <a:satOff val="0"/>
              <a:lumOff val="0"/>
              <a:alphaOff val="0"/>
            </a:sysClr>
          </a:solidFill>
          <a:prstDash val="solid"/>
        </a:ln>
        <a:effectLst/>
      </dgm:spPr>
      <dgm:t>
        <a:bodyPr/>
        <a:lstStyle/>
        <a:p>
          <a:r>
            <a:rPr lang="fr-FR" sz="2800" dirty="0">
              <a:solidFill>
                <a:sysClr val="window" lastClr="FFFFFF"/>
              </a:solidFill>
              <a:latin typeface="Calibri"/>
              <a:ea typeface="+mn-ea"/>
              <a:cs typeface="+mn-cs"/>
            </a:rPr>
            <a:t>Pour les employeurs</a:t>
          </a:r>
        </a:p>
      </dgm:t>
    </dgm:pt>
    <dgm:pt modelId="{B762A8B9-0D56-46CC-BCE5-4D5A13CC67AB}" type="parTrans" cxnId="{58DAA309-6890-4382-9ECB-2B13DEE4A1F8}">
      <dgm:prSet/>
      <dgm:spPr/>
      <dgm:t>
        <a:bodyPr/>
        <a:lstStyle/>
        <a:p>
          <a:endParaRPr lang="fr-FR"/>
        </a:p>
      </dgm:t>
    </dgm:pt>
    <dgm:pt modelId="{92AF2342-F201-4B67-92F9-7726ADC8E1EF}" type="sibTrans" cxnId="{58DAA309-6890-4382-9ECB-2B13DEE4A1F8}">
      <dgm:prSet/>
      <dgm:spPr/>
      <dgm:t>
        <a:bodyPr/>
        <a:lstStyle/>
        <a:p>
          <a:endParaRPr lang="fr-FR"/>
        </a:p>
      </dgm:t>
    </dgm:pt>
    <dgm:pt modelId="{F66ED68F-EF35-4480-A7DA-5F153797B8B0}">
      <dgm:prSet/>
      <dgm:spPr>
        <a:xfrm rot="16200000">
          <a:off x="-1419965" y="1419965"/>
          <a:ext cx="5559648" cy="2719717"/>
        </a:xfrm>
        <a:solidFill>
          <a:srgbClr val="682F73"/>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 soutien à l’accueil et l’intégration et/ou à la mobilité professionnelle</a:t>
          </a:r>
        </a:p>
      </dgm:t>
    </dgm:pt>
    <dgm:pt modelId="{901A920E-9D62-465B-80B1-DB3483C46AEA}" type="parTrans" cxnId="{91546F04-4174-40D3-889A-E37188F9138D}">
      <dgm:prSet/>
      <dgm:spPr/>
      <dgm:t>
        <a:bodyPr/>
        <a:lstStyle/>
        <a:p>
          <a:endParaRPr lang="fr-FR"/>
        </a:p>
      </dgm:t>
    </dgm:pt>
    <dgm:pt modelId="{3B30DE8B-A7F7-4994-A341-38FF9718A405}" type="sibTrans" cxnId="{91546F04-4174-40D3-889A-E37188F9138D}">
      <dgm:prSet/>
      <dgm:spPr/>
      <dgm:t>
        <a:bodyPr/>
        <a:lstStyle/>
        <a:p>
          <a:endParaRPr lang="fr-FR"/>
        </a:p>
      </dgm:t>
    </dgm:pt>
    <dgm:pt modelId="{ABA1111E-8897-4943-ABB1-91CDA4F6C88C}">
      <dgm:prSet/>
      <dgm:spPr>
        <a:xfrm rot="16200000">
          <a:off x="-1419965" y="1419965"/>
          <a:ext cx="5559648" cy="2719717"/>
        </a:xfrm>
        <a:solidFill>
          <a:srgbClr val="682F73"/>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Aides à l’alternance</a:t>
          </a:r>
        </a:p>
      </dgm:t>
    </dgm:pt>
    <dgm:pt modelId="{19DB3724-D31B-44D6-B177-F7D565E4D209}" type="parTrans" cxnId="{0FD456A6-F603-45EF-8AA1-DF4B87E3D593}">
      <dgm:prSet/>
      <dgm:spPr/>
      <dgm:t>
        <a:bodyPr/>
        <a:lstStyle/>
        <a:p>
          <a:endParaRPr lang="fr-FR"/>
        </a:p>
      </dgm:t>
    </dgm:pt>
    <dgm:pt modelId="{CD03B549-B314-4443-A047-5D310E2B6E5E}" type="sibTrans" cxnId="{0FD456A6-F603-45EF-8AA1-DF4B87E3D593}">
      <dgm:prSet/>
      <dgm:spPr/>
      <dgm:t>
        <a:bodyPr/>
        <a:lstStyle/>
        <a:p>
          <a:endParaRPr lang="fr-FR"/>
        </a:p>
      </dgm:t>
    </dgm:pt>
    <dgm:pt modelId="{89930495-1842-4D5F-AA61-A2B87165B55E}">
      <dgm:prSet/>
      <dgm:spPr>
        <a:xfrm rot="16200000">
          <a:off x="-1419965" y="1419965"/>
          <a:ext cx="5559648" cy="2719717"/>
        </a:xfrm>
        <a:solidFill>
          <a:srgbClr val="682F73"/>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 à l’aménagement de situation de travail</a:t>
          </a:r>
        </a:p>
      </dgm:t>
    </dgm:pt>
    <dgm:pt modelId="{6AF463EA-565E-4780-86F4-DD0827149C4E}" type="parTrans" cxnId="{63C62BAF-9D51-400E-9739-7F158E620324}">
      <dgm:prSet/>
      <dgm:spPr/>
      <dgm:t>
        <a:bodyPr/>
        <a:lstStyle/>
        <a:p>
          <a:endParaRPr lang="fr-FR"/>
        </a:p>
      </dgm:t>
    </dgm:pt>
    <dgm:pt modelId="{6A279634-1923-49F7-9FD5-C6F346A22579}" type="sibTrans" cxnId="{63C62BAF-9D51-400E-9739-7F158E620324}">
      <dgm:prSet/>
      <dgm:spPr/>
      <dgm:t>
        <a:bodyPr/>
        <a:lstStyle/>
        <a:p>
          <a:endParaRPr lang="fr-FR"/>
        </a:p>
      </dgm:t>
    </dgm:pt>
    <dgm:pt modelId="{336D1838-B6B6-4B51-B860-985B61A4F72D}">
      <dgm:prSet custT="1"/>
      <dgm:spPr>
        <a:xfrm rot="16200000">
          <a:off x="1504776" y="1419965"/>
          <a:ext cx="5559648" cy="2719717"/>
        </a:xfrm>
        <a:solidFill>
          <a:srgbClr val="E96B10"/>
        </a:solidFill>
        <a:ln w="25400" cap="flat" cmpd="sng" algn="ctr">
          <a:solidFill>
            <a:sysClr val="window" lastClr="FFFFFF">
              <a:hueOff val="0"/>
              <a:satOff val="0"/>
              <a:lumOff val="0"/>
              <a:alphaOff val="0"/>
            </a:sysClr>
          </a:solidFill>
          <a:prstDash val="solid"/>
        </a:ln>
        <a:effectLst/>
      </dgm:spPr>
      <dgm:t>
        <a:bodyPr/>
        <a:lstStyle/>
        <a:p>
          <a:pPr rtl="0"/>
          <a:r>
            <a:rPr lang="fr-FR" sz="2800" dirty="0">
              <a:solidFill>
                <a:sysClr val="window" lastClr="FFFFFF"/>
              </a:solidFill>
              <a:latin typeface="Calibri"/>
              <a:ea typeface="+mn-ea"/>
              <a:cs typeface="+mn-cs"/>
            </a:rPr>
            <a:t>Pour les jeunes </a:t>
          </a:r>
        </a:p>
      </dgm:t>
    </dgm:pt>
    <dgm:pt modelId="{223B9489-842E-415C-A31D-82E7DB321FA7}" type="parTrans" cxnId="{4C23FA5A-DD5E-4560-809D-C1B885D75532}">
      <dgm:prSet/>
      <dgm:spPr/>
      <dgm:t>
        <a:bodyPr/>
        <a:lstStyle/>
        <a:p>
          <a:endParaRPr lang="fr-FR"/>
        </a:p>
      </dgm:t>
    </dgm:pt>
    <dgm:pt modelId="{DF00AC41-62EA-4268-A3ED-DC440A5131EF}" type="sibTrans" cxnId="{4C23FA5A-DD5E-4560-809D-C1B885D75532}">
      <dgm:prSet/>
      <dgm:spPr/>
      <dgm:t>
        <a:bodyPr/>
        <a:lstStyle/>
        <a:p>
          <a:endParaRPr lang="fr-FR"/>
        </a:p>
      </dgm:t>
    </dgm:pt>
    <dgm:pt modelId="{53E28547-F2D5-4DF9-A9C2-ACF012F49001}">
      <dgm:prSet custT="1"/>
      <dgm:spPr>
        <a:xfrm rot="16200000">
          <a:off x="1504776" y="1419965"/>
          <a:ext cx="5559648" cy="2719717"/>
        </a:xfrm>
        <a:solidFill>
          <a:srgbClr val="E96B10"/>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 personnalisée au parcours vers l’emploi </a:t>
          </a:r>
        </a:p>
      </dgm:t>
    </dgm:pt>
    <dgm:pt modelId="{6E3F8D13-2BC2-41D2-BDF0-ACD7FBF693E3}" type="parTrans" cxnId="{284A5852-A962-47A9-B8AC-DA229A9CD873}">
      <dgm:prSet/>
      <dgm:spPr/>
      <dgm:t>
        <a:bodyPr/>
        <a:lstStyle/>
        <a:p>
          <a:endParaRPr lang="fr-FR"/>
        </a:p>
      </dgm:t>
    </dgm:pt>
    <dgm:pt modelId="{A6AE81C4-24B6-4AB8-B80A-3A0AB1E8D45B}" type="sibTrans" cxnId="{284A5852-A962-47A9-B8AC-DA229A9CD873}">
      <dgm:prSet/>
      <dgm:spPr/>
      <dgm:t>
        <a:bodyPr/>
        <a:lstStyle/>
        <a:p>
          <a:endParaRPr lang="fr-FR"/>
        </a:p>
      </dgm:t>
    </dgm:pt>
    <dgm:pt modelId="{01630B87-876D-4876-B30D-B455FC732D75}">
      <dgm:prSet custT="1"/>
      <dgm:spPr>
        <a:xfrm rot="16200000">
          <a:off x="1504776" y="1419965"/>
          <a:ext cx="5559648" cy="2719717"/>
        </a:xfrm>
        <a:solidFill>
          <a:srgbClr val="E96B10"/>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Aides individuelles à la compensation</a:t>
          </a:r>
        </a:p>
      </dgm:t>
    </dgm:pt>
    <dgm:pt modelId="{9FDE7198-A5AC-4B83-8086-BC5DB174F2C5}" type="parTrans" cxnId="{01982CE6-FEDA-4F47-B8D8-08EE82CE7C15}">
      <dgm:prSet/>
      <dgm:spPr/>
      <dgm:t>
        <a:bodyPr/>
        <a:lstStyle/>
        <a:p>
          <a:endParaRPr lang="fr-FR"/>
        </a:p>
      </dgm:t>
    </dgm:pt>
    <dgm:pt modelId="{5C82DBF1-30D9-4B9A-87D9-BDD0B52A9CFC}" type="sibTrans" cxnId="{01982CE6-FEDA-4F47-B8D8-08EE82CE7C15}">
      <dgm:prSet/>
      <dgm:spPr/>
      <dgm:t>
        <a:bodyPr/>
        <a:lstStyle/>
        <a:p>
          <a:endParaRPr lang="fr-FR"/>
        </a:p>
      </dgm:t>
    </dgm:pt>
    <dgm:pt modelId="{65660CAC-AF41-4227-806E-8712DD2456ED}">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2800" dirty="0">
              <a:solidFill>
                <a:sysClr val="window" lastClr="FFFFFF"/>
              </a:solidFill>
              <a:latin typeface="Calibri"/>
              <a:ea typeface="+mn-ea"/>
              <a:cs typeface="+mn-cs"/>
            </a:rPr>
            <a:t>Pour les OF/CFA</a:t>
          </a:r>
        </a:p>
      </dgm:t>
    </dgm:pt>
    <dgm:pt modelId="{F008786A-32B8-4510-96BA-E289CD07FA08}" type="parTrans" cxnId="{54AF58CC-7FAE-4BD7-8F46-09882D241A63}">
      <dgm:prSet/>
      <dgm:spPr/>
      <dgm:t>
        <a:bodyPr/>
        <a:lstStyle/>
        <a:p>
          <a:endParaRPr lang="fr-FR"/>
        </a:p>
      </dgm:t>
    </dgm:pt>
    <dgm:pt modelId="{98478872-183F-4D1F-97BC-0D36A345579B}" type="sibTrans" cxnId="{54AF58CC-7FAE-4BD7-8F46-09882D241A63}">
      <dgm:prSet/>
      <dgm:spPr/>
      <dgm:t>
        <a:bodyPr/>
        <a:lstStyle/>
        <a:p>
          <a:endParaRPr lang="fr-FR"/>
        </a:p>
      </dgm:t>
    </dgm:pt>
    <dgm:pt modelId="{28461E6F-EE5C-4835-B57C-A9633FD7A533}">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Ressource handicap formation (RHF)</a:t>
          </a:r>
        </a:p>
      </dgm:t>
    </dgm:pt>
    <dgm:pt modelId="{6BF7C225-0A5F-4667-A424-C2392FE40884}" type="parTrans" cxnId="{FD761B24-86EE-499E-8B59-28666B2DFE35}">
      <dgm:prSet/>
      <dgm:spPr/>
      <dgm:t>
        <a:bodyPr/>
        <a:lstStyle/>
        <a:p>
          <a:endParaRPr lang="fr-FR"/>
        </a:p>
      </dgm:t>
    </dgm:pt>
    <dgm:pt modelId="{5E881381-2F00-4D47-BFC1-B17ACFAB24CD}" type="sibTrans" cxnId="{FD761B24-86EE-499E-8B59-28666B2DFE35}">
      <dgm:prSet/>
      <dgm:spPr/>
      <dgm:t>
        <a:bodyPr/>
        <a:lstStyle/>
        <a:p>
          <a:endParaRPr lang="fr-FR"/>
        </a:p>
      </dgm:t>
    </dgm:pt>
    <dgm:pt modelId="{2B4EF429-2242-4A48-BA42-CE638692EC94}">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Soutien à l’alternance</a:t>
          </a:r>
        </a:p>
      </dgm:t>
    </dgm:pt>
    <dgm:pt modelId="{937CC301-920D-4BC1-9606-3409ED81A253}" type="parTrans" cxnId="{CD327A23-9030-420C-A4AE-A88B5FBB4C04}">
      <dgm:prSet/>
      <dgm:spPr/>
      <dgm:t>
        <a:bodyPr/>
        <a:lstStyle/>
        <a:p>
          <a:endParaRPr lang="fr-FR"/>
        </a:p>
      </dgm:t>
    </dgm:pt>
    <dgm:pt modelId="{E609AEC2-13AE-4550-8A65-F6A10A688B99}" type="sibTrans" cxnId="{CD327A23-9030-420C-A4AE-A88B5FBB4C04}">
      <dgm:prSet/>
      <dgm:spPr/>
      <dgm:t>
        <a:bodyPr/>
        <a:lstStyle/>
        <a:p>
          <a:endParaRPr lang="fr-FR"/>
        </a:p>
      </dgm:t>
    </dgm:pt>
    <dgm:pt modelId="{CEB49641-4DF5-4CE6-B70A-B13EA5DB7FD3}">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Surcouts pédagogiques</a:t>
          </a:r>
        </a:p>
      </dgm:t>
    </dgm:pt>
    <dgm:pt modelId="{CAE36E49-F04A-4D37-BC5B-478EC8F32581}" type="parTrans" cxnId="{11FC3C85-D384-46AD-B7CF-6ACC3BAE0DAA}">
      <dgm:prSet/>
      <dgm:spPr/>
      <dgm:t>
        <a:bodyPr/>
        <a:lstStyle/>
        <a:p>
          <a:endParaRPr lang="fr-FR"/>
        </a:p>
      </dgm:t>
    </dgm:pt>
    <dgm:pt modelId="{4EE17AF4-05D0-41F8-82C3-5D624EE8112F}" type="sibTrans" cxnId="{11FC3C85-D384-46AD-B7CF-6ACC3BAE0DAA}">
      <dgm:prSet/>
      <dgm:spPr/>
      <dgm:t>
        <a:bodyPr/>
        <a:lstStyle/>
        <a:p>
          <a:endParaRPr lang="fr-FR"/>
        </a:p>
      </dgm:t>
    </dgm:pt>
    <dgm:pt modelId="{DFB73E34-C12D-4646-8D3B-5F23847B42FD}">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Prestations d’appuis spécifiques (PAS)</a:t>
          </a:r>
        </a:p>
      </dgm:t>
    </dgm:pt>
    <dgm:pt modelId="{87A3D423-4F6C-4BC0-A63A-4601336B1DA0}" type="parTrans" cxnId="{291EB9DB-273F-4FBF-86C4-3A02EE0B37DA}">
      <dgm:prSet/>
      <dgm:spPr/>
      <dgm:t>
        <a:bodyPr/>
        <a:lstStyle/>
        <a:p>
          <a:endParaRPr lang="fr-FR"/>
        </a:p>
      </dgm:t>
    </dgm:pt>
    <dgm:pt modelId="{051BEDE6-699E-4918-8B0F-A1448EE890CB}" type="sibTrans" cxnId="{291EB9DB-273F-4FBF-86C4-3A02EE0B37DA}">
      <dgm:prSet/>
      <dgm:spPr/>
      <dgm:t>
        <a:bodyPr/>
        <a:lstStyle/>
        <a:p>
          <a:endParaRPr lang="fr-FR"/>
        </a:p>
      </dgm:t>
    </dgm:pt>
    <dgm:pt modelId="{60060907-12F9-4FBC-93A0-9CFF9DCE96BB}">
      <dgm:prSet custT="1"/>
      <dgm:spPr>
        <a:xfrm rot="16200000">
          <a:off x="4428472" y="1419965"/>
          <a:ext cx="5559648" cy="2719717"/>
        </a:xfrm>
        <a:solidFill>
          <a:srgbClr val="FF0061">
            <a:alpha val="50000"/>
          </a:srgbClr>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Plan de professionnalisation</a:t>
          </a:r>
        </a:p>
      </dgm:t>
    </dgm:pt>
    <dgm:pt modelId="{9EE38472-4642-4294-83BD-5DCA475EA05A}" type="parTrans" cxnId="{AD062F3A-CDB0-463E-A0F4-B4C337037962}">
      <dgm:prSet/>
      <dgm:spPr/>
      <dgm:t>
        <a:bodyPr/>
        <a:lstStyle/>
        <a:p>
          <a:endParaRPr lang="fr-FR"/>
        </a:p>
      </dgm:t>
    </dgm:pt>
    <dgm:pt modelId="{3E2BB3B1-83FB-4CAC-BDDE-2C98C60E825D}" type="sibTrans" cxnId="{AD062F3A-CDB0-463E-A0F4-B4C337037962}">
      <dgm:prSet/>
      <dgm:spPr/>
      <dgm:t>
        <a:bodyPr/>
        <a:lstStyle/>
        <a:p>
          <a:endParaRPr lang="fr-FR"/>
        </a:p>
      </dgm:t>
    </dgm:pt>
    <dgm:pt modelId="{4090FA81-8C69-4C3D-8D2A-0EA2A02535B9}">
      <dgm:prSet custT="1"/>
      <dgm:spPr>
        <a:xfrm rot="16200000">
          <a:off x="1504776" y="1419965"/>
          <a:ext cx="5559648" cy="2719717"/>
        </a:xfrm>
        <a:solidFill>
          <a:srgbClr val="E96B10"/>
        </a:solidFill>
        <a:ln w="25400" cap="flat" cmpd="sng" algn="ctr">
          <a:solidFill>
            <a:sysClr val="window" lastClr="FFFFFF">
              <a:hueOff val="0"/>
              <a:satOff val="0"/>
              <a:lumOff val="0"/>
              <a:alphaOff val="0"/>
            </a:sysClr>
          </a:solidFill>
          <a:prstDash val="solid"/>
        </a:ln>
        <a:effectLst/>
      </dgm:spPr>
      <dgm:t>
        <a:bodyPr/>
        <a:lstStyle/>
        <a:p>
          <a:r>
            <a:rPr lang="fr-FR" sz="1800" dirty="0">
              <a:solidFill>
                <a:sysClr val="window" lastClr="FFFFFF"/>
              </a:solidFill>
              <a:latin typeface="Calibri"/>
              <a:ea typeface="+mn-ea"/>
              <a:cs typeface="+mn-cs"/>
            </a:rPr>
            <a:t>Aide au déplacement</a:t>
          </a:r>
        </a:p>
      </dgm:t>
    </dgm:pt>
    <dgm:pt modelId="{903505C8-1078-4444-8213-9C7A658D8CAE}" type="parTrans" cxnId="{B01ED8F9-2D00-443F-BD3F-36B79FB6661F}">
      <dgm:prSet/>
      <dgm:spPr/>
      <dgm:t>
        <a:bodyPr/>
        <a:lstStyle/>
        <a:p>
          <a:endParaRPr lang="fr-FR"/>
        </a:p>
      </dgm:t>
    </dgm:pt>
    <dgm:pt modelId="{152C51F3-7687-4D0F-8D7E-7ED35CFD908A}" type="sibTrans" cxnId="{B01ED8F9-2D00-443F-BD3F-36B79FB6661F}">
      <dgm:prSet/>
      <dgm:spPr/>
      <dgm:t>
        <a:bodyPr/>
        <a:lstStyle/>
        <a:p>
          <a:endParaRPr lang="fr-FR"/>
        </a:p>
      </dgm:t>
    </dgm:pt>
    <dgm:pt modelId="{21E38831-C404-4B6F-A9FF-FEF8CE1F4976}" type="pres">
      <dgm:prSet presAssocID="{BD45A784-8DAB-4C87-887E-53397D5C285B}" presName="Name0" presStyleCnt="0">
        <dgm:presLayoutVars>
          <dgm:dir/>
          <dgm:resizeHandles val="exact"/>
        </dgm:presLayoutVars>
      </dgm:prSet>
      <dgm:spPr/>
    </dgm:pt>
    <dgm:pt modelId="{4C0DBE0E-FE31-4FB2-8FD7-1727E047B4CD}" type="pres">
      <dgm:prSet presAssocID="{A45C2044-599E-4943-B35A-A457781D2E51}" presName="node" presStyleLbl="node1" presStyleIdx="0" presStyleCnt="3" custLinFactX="-100206" custLinFactNeighborX="-200000" custLinFactNeighborY="20723">
        <dgm:presLayoutVars>
          <dgm:bulletEnabled val="1"/>
        </dgm:presLayoutVars>
      </dgm:prSet>
      <dgm:spPr>
        <a:prstGeom prst="flowChartManualOperation">
          <a:avLst/>
        </a:prstGeom>
      </dgm:spPr>
    </dgm:pt>
    <dgm:pt modelId="{CABAFC9E-D367-4607-9BBA-2EF557C1C7BF}" type="pres">
      <dgm:prSet presAssocID="{92AF2342-F201-4B67-92F9-7726ADC8E1EF}" presName="sibTrans" presStyleCnt="0"/>
      <dgm:spPr/>
    </dgm:pt>
    <dgm:pt modelId="{3E2D3863-CB8F-45CD-8EB9-A934BAF47EAE}" type="pres">
      <dgm:prSet presAssocID="{336D1838-B6B6-4B51-B860-985B61A4F72D}" presName="node" presStyleLbl="node1" presStyleIdx="1" presStyleCnt="3">
        <dgm:presLayoutVars>
          <dgm:bulletEnabled val="1"/>
        </dgm:presLayoutVars>
      </dgm:prSet>
      <dgm:spPr>
        <a:prstGeom prst="flowChartManualOperation">
          <a:avLst/>
        </a:prstGeom>
      </dgm:spPr>
    </dgm:pt>
    <dgm:pt modelId="{7F49114F-436B-41C0-81B9-C903854D2811}" type="pres">
      <dgm:prSet presAssocID="{DF00AC41-62EA-4268-A3ED-DC440A5131EF}" presName="sibTrans" presStyleCnt="0"/>
      <dgm:spPr/>
    </dgm:pt>
    <dgm:pt modelId="{01B6DDE3-3D3F-4FA2-BB9E-FF319A05F26E}" type="pres">
      <dgm:prSet presAssocID="{65660CAC-AF41-4227-806E-8712DD2456ED}" presName="node" presStyleLbl="node1" presStyleIdx="2" presStyleCnt="3">
        <dgm:presLayoutVars>
          <dgm:bulletEnabled val="1"/>
        </dgm:presLayoutVars>
      </dgm:prSet>
      <dgm:spPr>
        <a:prstGeom prst="flowChartManualOperation">
          <a:avLst/>
        </a:prstGeom>
      </dgm:spPr>
    </dgm:pt>
  </dgm:ptLst>
  <dgm:cxnLst>
    <dgm:cxn modelId="{774DF903-6200-4C2B-9A63-890C715B54D3}" type="presOf" srcId="{F66ED68F-EF35-4480-A7DA-5F153797B8B0}" destId="{4C0DBE0E-FE31-4FB2-8FD7-1727E047B4CD}" srcOrd="0" destOrd="2" presId="urn:microsoft.com/office/officeart/2005/8/layout/hList6"/>
    <dgm:cxn modelId="{91546F04-4174-40D3-889A-E37188F9138D}" srcId="{A45C2044-599E-4943-B35A-A457781D2E51}" destId="{F66ED68F-EF35-4480-A7DA-5F153797B8B0}" srcOrd="1" destOrd="0" parTransId="{901A920E-9D62-465B-80B1-DB3483C46AEA}" sibTransId="{3B30DE8B-A7F7-4994-A341-38FF9718A405}"/>
    <dgm:cxn modelId="{58DAA309-6890-4382-9ECB-2B13DEE4A1F8}" srcId="{BD45A784-8DAB-4C87-887E-53397D5C285B}" destId="{A45C2044-599E-4943-B35A-A457781D2E51}" srcOrd="0" destOrd="0" parTransId="{B762A8B9-0D56-46CC-BCE5-4D5A13CC67AB}" sibTransId="{92AF2342-F201-4B67-92F9-7726ADC8E1EF}"/>
    <dgm:cxn modelId="{78A0D01D-2BAA-493B-AE5C-2F92AF4DBFEC}" type="presOf" srcId="{89930495-1842-4D5F-AA61-A2B87165B55E}" destId="{4C0DBE0E-FE31-4FB2-8FD7-1727E047B4CD}" srcOrd="0" destOrd="3" presId="urn:microsoft.com/office/officeart/2005/8/layout/hList6"/>
    <dgm:cxn modelId="{CD327A23-9030-420C-A4AE-A88B5FBB4C04}" srcId="{65660CAC-AF41-4227-806E-8712DD2456ED}" destId="{2B4EF429-2242-4A48-BA42-CE638692EC94}" srcOrd="1" destOrd="0" parTransId="{937CC301-920D-4BC1-9606-3409ED81A253}" sibTransId="{E609AEC2-13AE-4550-8A65-F6A10A688B99}"/>
    <dgm:cxn modelId="{FD761B24-86EE-499E-8B59-28666B2DFE35}" srcId="{65660CAC-AF41-4227-806E-8712DD2456ED}" destId="{28461E6F-EE5C-4835-B57C-A9633FD7A533}" srcOrd="0" destOrd="0" parTransId="{6BF7C225-0A5F-4667-A424-C2392FE40884}" sibTransId="{5E881381-2F00-4D47-BFC1-B17ACFAB24CD}"/>
    <dgm:cxn modelId="{DD424B2B-1022-4E71-B5C6-0FD73FA99271}" type="presOf" srcId="{A45C2044-599E-4943-B35A-A457781D2E51}" destId="{4C0DBE0E-FE31-4FB2-8FD7-1727E047B4CD}" srcOrd="0" destOrd="0" presId="urn:microsoft.com/office/officeart/2005/8/layout/hList6"/>
    <dgm:cxn modelId="{AD062F3A-CDB0-463E-A0F4-B4C337037962}" srcId="{65660CAC-AF41-4227-806E-8712DD2456ED}" destId="{60060907-12F9-4FBC-93A0-9CFF9DCE96BB}" srcOrd="4" destOrd="0" parTransId="{9EE38472-4642-4294-83BD-5DCA475EA05A}" sibTransId="{3E2BB3B1-83FB-4CAC-BDDE-2C98C60E825D}"/>
    <dgm:cxn modelId="{32B25043-55F7-4B76-A6EE-877F274D6A1C}" type="presOf" srcId="{BD45A784-8DAB-4C87-887E-53397D5C285B}" destId="{21E38831-C404-4B6F-A9FF-FEF8CE1F4976}" srcOrd="0" destOrd="0" presId="urn:microsoft.com/office/officeart/2005/8/layout/hList6"/>
    <dgm:cxn modelId="{B26C4069-C9E4-4FF0-827B-7B63E21B09D1}" type="presOf" srcId="{DFB73E34-C12D-4646-8D3B-5F23847B42FD}" destId="{01B6DDE3-3D3F-4FA2-BB9E-FF319A05F26E}" srcOrd="0" destOrd="4" presId="urn:microsoft.com/office/officeart/2005/8/layout/hList6"/>
    <dgm:cxn modelId="{05420F4F-E7FA-4E1F-8CEA-7DC602F57F73}" type="presOf" srcId="{28461E6F-EE5C-4835-B57C-A9633FD7A533}" destId="{01B6DDE3-3D3F-4FA2-BB9E-FF319A05F26E}" srcOrd="0" destOrd="1" presId="urn:microsoft.com/office/officeart/2005/8/layout/hList6"/>
    <dgm:cxn modelId="{7286D06F-96DB-4221-A1A0-28A0FF9825E5}" type="presOf" srcId="{ABA1111E-8897-4943-ABB1-91CDA4F6C88C}" destId="{4C0DBE0E-FE31-4FB2-8FD7-1727E047B4CD}" srcOrd="0" destOrd="1" presId="urn:microsoft.com/office/officeart/2005/8/layout/hList6"/>
    <dgm:cxn modelId="{284A5852-A962-47A9-B8AC-DA229A9CD873}" srcId="{336D1838-B6B6-4B51-B860-985B61A4F72D}" destId="{53E28547-F2D5-4DF9-A9C2-ACF012F49001}" srcOrd="0" destOrd="0" parTransId="{6E3F8D13-2BC2-41D2-BDF0-ACD7FBF693E3}" sibTransId="{A6AE81C4-24B6-4AB8-B80A-3A0AB1E8D45B}"/>
    <dgm:cxn modelId="{4C23FA5A-DD5E-4560-809D-C1B885D75532}" srcId="{BD45A784-8DAB-4C87-887E-53397D5C285B}" destId="{336D1838-B6B6-4B51-B860-985B61A4F72D}" srcOrd="1" destOrd="0" parTransId="{223B9489-842E-415C-A31D-82E7DB321FA7}" sibTransId="{DF00AC41-62EA-4268-A3ED-DC440A5131EF}"/>
    <dgm:cxn modelId="{11FC3C85-D384-46AD-B7CF-6ACC3BAE0DAA}" srcId="{65660CAC-AF41-4227-806E-8712DD2456ED}" destId="{CEB49641-4DF5-4CE6-B70A-B13EA5DB7FD3}" srcOrd="2" destOrd="0" parTransId="{CAE36E49-F04A-4D37-BC5B-478EC8F32581}" sibTransId="{4EE17AF4-05D0-41F8-82C3-5D624EE8112F}"/>
    <dgm:cxn modelId="{68DC5A85-2EE6-417B-8191-48DBB3F3AB8E}" type="presOf" srcId="{01630B87-876D-4876-B30D-B455FC732D75}" destId="{3E2D3863-CB8F-45CD-8EB9-A934BAF47EAE}" srcOrd="0" destOrd="2" presId="urn:microsoft.com/office/officeart/2005/8/layout/hList6"/>
    <dgm:cxn modelId="{11305787-C0A2-40FB-8F3D-29AA63754360}" type="presOf" srcId="{CEB49641-4DF5-4CE6-B70A-B13EA5DB7FD3}" destId="{01B6DDE3-3D3F-4FA2-BB9E-FF319A05F26E}" srcOrd="0" destOrd="3" presId="urn:microsoft.com/office/officeart/2005/8/layout/hList6"/>
    <dgm:cxn modelId="{B9FB2699-C6A3-4EEC-97F7-2E3CD46209DE}" type="presOf" srcId="{4090FA81-8C69-4C3D-8D2A-0EA2A02535B9}" destId="{3E2D3863-CB8F-45CD-8EB9-A934BAF47EAE}" srcOrd="0" destOrd="3" presId="urn:microsoft.com/office/officeart/2005/8/layout/hList6"/>
    <dgm:cxn modelId="{D5E27BA3-9C8C-4BC6-AA6D-78B110EB2386}" type="presOf" srcId="{60060907-12F9-4FBC-93A0-9CFF9DCE96BB}" destId="{01B6DDE3-3D3F-4FA2-BB9E-FF319A05F26E}" srcOrd="0" destOrd="5" presId="urn:microsoft.com/office/officeart/2005/8/layout/hList6"/>
    <dgm:cxn modelId="{0FD456A6-F603-45EF-8AA1-DF4B87E3D593}" srcId="{A45C2044-599E-4943-B35A-A457781D2E51}" destId="{ABA1111E-8897-4943-ABB1-91CDA4F6C88C}" srcOrd="0" destOrd="0" parTransId="{19DB3724-D31B-44D6-B177-F7D565E4D209}" sibTransId="{CD03B549-B314-4443-A047-5D310E2B6E5E}"/>
    <dgm:cxn modelId="{63C62BAF-9D51-400E-9739-7F158E620324}" srcId="{A45C2044-599E-4943-B35A-A457781D2E51}" destId="{89930495-1842-4D5F-AA61-A2B87165B55E}" srcOrd="2" destOrd="0" parTransId="{6AF463EA-565E-4780-86F4-DD0827149C4E}" sibTransId="{6A279634-1923-49F7-9FD5-C6F346A22579}"/>
    <dgm:cxn modelId="{4EEA5EB6-48C9-4A34-A530-2E2D546FF4A4}" type="presOf" srcId="{336D1838-B6B6-4B51-B860-985B61A4F72D}" destId="{3E2D3863-CB8F-45CD-8EB9-A934BAF47EAE}" srcOrd="0" destOrd="0" presId="urn:microsoft.com/office/officeart/2005/8/layout/hList6"/>
    <dgm:cxn modelId="{CFFBEEC5-D506-4B96-8A0B-7D0905001EC2}" type="presOf" srcId="{65660CAC-AF41-4227-806E-8712DD2456ED}" destId="{01B6DDE3-3D3F-4FA2-BB9E-FF319A05F26E}" srcOrd="0" destOrd="0" presId="urn:microsoft.com/office/officeart/2005/8/layout/hList6"/>
    <dgm:cxn modelId="{54AF58CC-7FAE-4BD7-8F46-09882D241A63}" srcId="{BD45A784-8DAB-4C87-887E-53397D5C285B}" destId="{65660CAC-AF41-4227-806E-8712DD2456ED}" srcOrd="2" destOrd="0" parTransId="{F008786A-32B8-4510-96BA-E289CD07FA08}" sibTransId="{98478872-183F-4D1F-97BC-0D36A345579B}"/>
    <dgm:cxn modelId="{8C9D24D5-62EB-4E88-9434-4F1B3C5501E6}" type="presOf" srcId="{2B4EF429-2242-4A48-BA42-CE638692EC94}" destId="{01B6DDE3-3D3F-4FA2-BB9E-FF319A05F26E}" srcOrd="0" destOrd="2" presId="urn:microsoft.com/office/officeart/2005/8/layout/hList6"/>
    <dgm:cxn modelId="{79222ADB-811A-4ECD-8327-02260CBEA4F6}" type="presOf" srcId="{53E28547-F2D5-4DF9-A9C2-ACF012F49001}" destId="{3E2D3863-CB8F-45CD-8EB9-A934BAF47EAE}" srcOrd="0" destOrd="1" presId="urn:microsoft.com/office/officeart/2005/8/layout/hList6"/>
    <dgm:cxn modelId="{291EB9DB-273F-4FBF-86C4-3A02EE0B37DA}" srcId="{65660CAC-AF41-4227-806E-8712DD2456ED}" destId="{DFB73E34-C12D-4646-8D3B-5F23847B42FD}" srcOrd="3" destOrd="0" parTransId="{87A3D423-4F6C-4BC0-A63A-4601336B1DA0}" sibTransId="{051BEDE6-699E-4918-8B0F-A1448EE890CB}"/>
    <dgm:cxn modelId="{01982CE6-FEDA-4F47-B8D8-08EE82CE7C15}" srcId="{336D1838-B6B6-4B51-B860-985B61A4F72D}" destId="{01630B87-876D-4876-B30D-B455FC732D75}" srcOrd="1" destOrd="0" parTransId="{9FDE7198-A5AC-4B83-8086-BC5DB174F2C5}" sibTransId="{5C82DBF1-30D9-4B9A-87D9-BDD0B52A9CFC}"/>
    <dgm:cxn modelId="{B01ED8F9-2D00-443F-BD3F-36B79FB6661F}" srcId="{336D1838-B6B6-4B51-B860-985B61A4F72D}" destId="{4090FA81-8C69-4C3D-8D2A-0EA2A02535B9}" srcOrd="2" destOrd="0" parTransId="{903505C8-1078-4444-8213-9C7A658D8CAE}" sibTransId="{152C51F3-7687-4D0F-8D7E-7ED35CFD908A}"/>
    <dgm:cxn modelId="{9285D1BF-98EA-46CD-9A1A-D03071092769}" type="presParOf" srcId="{21E38831-C404-4B6F-A9FF-FEF8CE1F4976}" destId="{4C0DBE0E-FE31-4FB2-8FD7-1727E047B4CD}" srcOrd="0" destOrd="0" presId="urn:microsoft.com/office/officeart/2005/8/layout/hList6"/>
    <dgm:cxn modelId="{A9FD11F4-3615-4097-A901-E03084F986F9}" type="presParOf" srcId="{21E38831-C404-4B6F-A9FF-FEF8CE1F4976}" destId="{CABAFC9E-D367-4607-9BBA-2EF557C1C7BF}" srcOrd="1" destOrd="0" presId="urn:microsoft.com/office/officeart/2005/8/layout/hList6"/>
    <dgm:cxn modelId="{3324E956-5DF0-4FFA-BBAA-03DE79858757}" type="presParOf" srcId="{21E38831-C404-4B6F-A9FF-FEF8CE1F4976}" destId="{3E2D3863-CB8F-45CD-8EB9-A934BAF47EAE}" srcOrd="2" destOrd="0" presId="urn:microsoft.com/office/officeart/2005/8/layout/hList6"/>
    <dgm:cxn modelId="{9A506A2D-ECF3-4611-AFCF-EF157835580F}" type="presParOf" srcId="{21E38831-C404-4B6F-A9FF-FEF8CE1F4976}" destId="{7F49114F-436B-41C0-81B9-C903854D2811}" srcOrd="3" destOrd="0" presId="urn:microsoft.com/office/officeart/2005/8/layout/hList6"/>
    <dgm:cxn modelId="{1AFC44A3-6ED8-4C12-8BF8-966B12C35B36}" type="presParOf" srcId="{21E38831-C404-4B6F-A9FF-FEF8CE1F4976}" destId="{01B6DDE3-3D3F-4FA2-BB9E-FF319A05F26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BE0E-FE31-4FB2-8FD7-1727E047B4CD}">
      <dsp:nvSpPr>
        <dsp:cNvPr id="0" name=""/>
        <dsp:cNvSpPr/>
      </dsp:nvSpPr>
      <dsp:spPr>
        <a:xfrm rot="16200000">
          <a:off x="-843313" y="843313"/>
          <a:ext cx="3726414" cy="2039787"/>
        </a:xfrm>
        <a:prstGeom prst="flowChartManualOperation">
          <a:avLst/>
        </a:prstGeom>
        <a:solidFill>
          <a:srgbClr val="682F7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fr-FR" sz="2800" kern="1200" dirty="0">
              <a:solidFill>
                <a:sysClr val="window" lastClr="FFFFFF"/>
              </a:solidFill>
              <a:latin typeface="Calibri"/>
              <a:ea typeface="+mn-ea"/>
              <a:cs typeface="+mn-cs"/>
            </a:rPr>
            <a:t>Pour les employeurs</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Aides à l’alternance</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 soutien à l’accueil et l’intégration et/ou à la mobilité professionnelle</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 à l’aménagement de situation de travail</a:t>
          </a:r>
        </a:p>
      </dsp:txBody>
      <dsp:txXfrm rot="5400000">
        <a:off x="0" y="745283"/>
        <a:ext cx="2039787" cy="2235848"/>
      </dsp:txXfrm>
    </dsp:sp>
    <dsp:sp modelId="{3E2D3863-CB8F-45CD-8EB9-A934BAF47EAE}">
      <dsp:nvSpPr>
        <dsp:cNvPr id="0" name=""/>
        <dsp:cNvSpPr/>
      </dsp:nvSpPr>
      <dsp:spPr>
        <a:xfrm rot="16200000">
          <a:off x="1350243" y="843313"/>
          <a:ext cx="3726414" cy="2039787"/>
        </a:xfrm>
        <a:prstGeom prst="flowChartManualOperation">
          <a:avLst/>
        </a:prstGeom>
        <a:solidFill>
          <a:srgbClr val="E96B1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fr-FR" sz="2800" kern="1200" dirty="0">
              <a:solidFill>
                <a:sysClr val="window" lastClr="FFFFFF"/>
              </a:solidFill>
              <a:latin typeface="Calibri"/>
              <a:ea typeface="+mn-ea"/>
              <a:cs typeface="+mn-cs"/>
            </a:rPr>
            <a:t>Pour les jeunes </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 personnalisée au parcours vers l’emploi </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Aides individuelles à la compensation</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Aide au déplacement</a:t>
          </a:r>
        </a:p>
      </dsp:txBody>
      <dsp:txXfrm rot="5400000">
        <a:off x="2193556" y="745283"/>
        <a:ext cx="2039787" cy="2235848"/>
      </dsp:txXfrm>
    </dsp:sp>
    <dsp:sp modelId="{01B6DDE3-3D3F-4FA2-BB9E-FF319A05F26E}">
      <dsp:nvSpPr>
        <dsp:cNvPr id="0" name=""/>
        <dsp:cNvSpPr/>
      </dsp:nvSpPr>
      <dsp:spPr>
        <a:xfrm rot="16200000">
          <a:off x="3543015" y="843313"/>
          <a:ext cx="3726414" cy="2039787"/>
        </a:xfrm>
        <a:prstGeom prst="flowChartManualOperation">
          <a:avLst/>
        </a:prstGeom>
        <a:solidFill>
          <a:srgbClr val="FF0061">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fr-FR" sz="2800" kern="1200" dirty="0">
              <a:solidFill>
                <a:sysClr val="window" lastClr="FFFFFF"/>
              </a:solidFill>
              <a:latin typeface="Calibri"/>
              <a:ea typeface="+mn-ea"/>
              <a:cs typeface="+mn-cs"/>
            </a:rPr>
            <a:t>Pour les OF/CFA</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Ressource handicap formation (RHF)</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Soutien à l’alternance</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Surcouts pédagogiques</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Prestations d’appuis spécifiques (PAS)</a:t>
          </a:r>
        </a:p>
        <a:p>
          <a:pPr marL="171450" lvl="1" indent="-171450" algn="l" defTabSz="800100">
            <a:lnSpc>
              <a:spcPct val="90000"/>
            </a:lnSpc>
            <a:spcBef>
              <a:spcPct val="0"/>
            </a:spcBef>
            <a:spcAft>
              <a:spcPct val="15000"/>
            </a:spcAft>
            <a:buChar char="•"/>
          </a:pPr>
          <a:r>
            <a:rPr lang="fr-FR" sz="1800" kern="1200" dirty="0">
              <a:solidFill>
                <a:sysClr val="window" lastClr="FFFFFF"/>
              </a:solidFill>
              <a:latin typeface="Calibri"/>
              <a:ea typeface="+mn-ea"/>
              <a:cs typeface="+mn-cs"/>
            </a:rPr>
            <a:t>Plan de professionnalisation</a:t>
          </a:r>
        </a:p>
      </dsp:txBody>
      <dsp:txXfrm rot="5400000">
        <a:off x="4386328" y="745283"/>
        <a:ext cx="2039787" cy="223584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BB976A-1CA1-4518-BEE0-61BF022CC8A4}"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B0499A-ABDC-490F-ACEC-FB39269F1301}" type="slidenum">
              <a:rPr lang="fr-FR" smtClean="0"/>
              <a:t>‹N°›</a:t>
            </a:fld>
            <a:endParaRPr lang="fr-FR"/>
          </a:p>
        </p:txBody>
      </p:sp>
    </p:spTree>
    <p:extLst>
      <p:ext uri="{BB962C8B-B14F-4D97-AF65-F5344CB8AC3E}">
        <p14:creationId xmlns:p14="http://schemas.microsoft.com/office/powerpoint/2010/main" val="15301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B0499A-ABDC-490F-ACEC-FB39269F1301}" type="slidenum">
              <a:rPr lang="fr-FR" smtClean="0"/>
              <a:t>2</a:t>
            </a:fld>
            <a:endParaRPr lang="fr-FR"/>
          </a:p>
        </p:txBody>
      </p:sp>
    </p:spTree>
    <p:extLst>
      <p:ext uri="{BB962C8B-B14F-4D97-AF65-F5344CB8AC3E}">
        <p14:creationId xmlns:p14="http://schemas.microsoft.com/office/powerpoint/2010/main" val="311454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dt" sz="quarter"/>
          </p:nvPr>
        </p:nvSpPr>
        <p:spPr>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1pPr>
            <a:lvl2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2pPr>
            <a:lvl3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3pPr>
            <a:lvl4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4pPr>
            <a:lvl5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9pPr>
          </a:lstStyle>
          <a:p>
            <a:pPr eaLnBrk="1"/>
            <a:r>
              <a:rPr lang="fr-FR" altLang="fr-FR">
                <a:solidFill>
                  <a:srgbClr val="000000"/>
                </a:solidFill>
              </a:rPr>
              <a:t>10/06/2021</a:t>
            </a:r>
          </a:p>
        </p:txBody>
      </p:sp>
      <p:sp>
        <p:nvSpPr>
          <p:cNvPr id="31747" name="Rectangle 6"/>
          <p:cNvSpPr>
            <a:spLocks noGrp="1" noChangeArrowheads="1"/>
          </p:cNvSpPr>
          <p:nvPr>
            <p:ph type="sldNum" sz="quarter"/>
          </p:nvPr>
        </p:nvSpPr>
        <p:spPr>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1pPr>
            <a:lvl2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2pPr>
            <a:lvl3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3pPr>
            <a:lvl4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4pPr>
            <a:lvl5pPr eaLnBrk="0">
              <a:tabLst>
                <a:tab pos="449263" algn="l"/>
                <a:tab pos="898525" algn="l"/>
                <a:tab pos="1347788" algn="l"/>
                <a:tab pos="1797050" algn="l"/>
                <a:tab pos="2246313" algn="l"/>
                <a:tab pos="2695575"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tx1"/>
                </a:solidFill>
                <a:latin typeface="Arial" charset="0"/>
                <a:ea typeface="Microsoft YaHei" charset="-122"/>
              </a:defRPr>
            </a:lvl9pPr>
          </a:lstStyle>
          <a:p>
            <a:pPr eaLnBrk="1"/>
            <a:fld id="{308AAD8D-9A66-4B98-9160-48496EAEEA89}" type="slidenum">
              <a:rPr lang="fr-FR" altLang="fr-FR" smtClean="0">
                <a:solidFill>
                  <a:srgbClr val="000000"/>
                </a:solidFill>
              </a:rPr>
              <a:pPr eaLnBrk="1"/>
              <a:t>9</a:t>
            </a:fld>
            <a:endParaRPr lang="fr-FR" altLang="fr-FR">
              <a:solidFill>
                <a:srgbClr val="000000"/>
              </a:solidFill>
            </a:endParaRPr>
          </a:p>
        </p:txBody>
      </p:sp>
      <p:sp>
        <p:nvSpPr>
          <p:cNvPr id="31748" name="Rectangle 1"/>
          <p:cNvSpPr>
            <a:spLocks noGrp="1" noRot="1" noChangeAspect="1" noChangeArrowheads="1" noTextEdit="1"/>
          </p:cNvSpPr>
          <p:nvPr>
            <p:ph type="sldImg"/>
          </p:nvPr>
        </p:nvSpPr>
        <p:spPr>
          <a:xfrm>
            <a:off x="917575" y="744538"/>
            <a:ext cx="4962525" cy="3722687"/>
          </a:xfrm>
          <a:solidFill>
            <a:srgbClr val="FFFFFF"/>
          </a:solidFill>
          <a:ln w="255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2"/>
          <p:cNvSpPr>
            <a:spLocks noGrp="1" noChangeArrowheads="1"/>
          </p:cNvSpPr>
          <p:nvPr>
            <p:ph type="body" idx="1"/>
          </p:nvPr>
        </p:nvSpPr>
        <p:spPr>
          <a:xfrm>
            <a:off x="679451" y="4714876"/>
            <a:ext cx="5438775" cy="4467225"/>
          </a:xfrm>
          <a:noFill/>
          <a:extLst>
            <a:ext uri="{91240B29-F687-4F45-9708-019B960494DF}">
              <a14:hiddenLine xmlns:a14="http://schemas.microsoft.com/office/drawing/2010/main" w="25560">
                <a:solidFill>
                  <a:srgbClr val="003E2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rPr dirty="0"/>
            </a:br>
            <a:endParaRPr dirty="0">
              <a:solidFill>
                <a:srgbClr val="000000"/>
              </a:solidFill>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4A3E8-A52C-41F9-804B-B81D8FCD00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59307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rPr dirty="0"/>
            </a:br>
            <a:endParaRPr dirty="0">
              <a:solidFill>
                <a:srgbClr val="000000"/>
              </a:solidFill>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4A3E8-A52C-41F9-804B-B81D8FCD00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88785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346413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193991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353942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9144000" cy="5784533"/>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6396842"/>
            <a:ext cx="1170000" cy="46115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06/09/2023</a:t>
            </a:fld>
            <a:endParaRPr lang="fr-FR" cap="all" dirty="0"/>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et interdépartementale de l'économie, de l'emploi, du travail et des solidarités d’Île-de-France</a:t>
            </a:r>
            <a:br>
              <a:rPr lang="fr-FR" dirty="0"/>
            </a:br>
            <a:r>
              <a:rPr lang="fr-FR" b="0" dirty="0"/>
              <a:t>Unité départementale de XXXXXXXX</a:t>
            </a:r>
            <a:endParaRPr lang="fr-FR" dirty="0"/>
          </a:p>
        </p:txBody>
      </p:sp>
    </p:spTree>
    <p:extLst>
      <p:ext uri="{BB962C8B-B14F-4D97-AF65-F5344CB8AC3E}">
        <p14:creationId xmlns:p14="http://schemas.microsoft.com/office/powerpoint/2010/main" val="318778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del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69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29BF95-0CC7-42FE-8A26-2DDDF2289ABF}"/>
              </a:ext>
            </a:extLst>
          </p:cNvPr>
          <p:cNvSpPr>
            <a:spLocks noGrp="1"/>
          </p:cNvSpPr>
          <p:nvPr>
            <p:ph type="dt" sz="half" idx="10"/>
          </p:nvPr>
        </p:nvSpPr>
        <p:spPr/>
        <p:txBody>
          <a:bodyPr/>
          <a:lstStyle>
            <a:lvl1pPr>
              <a:defRPr/>
            </a:lvl1pPr>
          </a:lstStyle>
          <a:p>
            <a:pPr algn="r" defTabSz="342900" fontAlgn="base">
              <a:spcAft>
                <a:spcPct val="0"/>
              </a:spcAft>
              <a:defRPr/>
            </a:pPr>
            <a:endParaRPr lang="fr-FR" sz="750" dirty="0">
              <a:solidFill>
                <a:prstClr val="black"/>
              </a:solidFill>
              <a:latin typeface="Arial" pitchFamily="34" charset="0"/>
              <a:ea typeface="ヒラギノ角ゴ Pro W3" charset="-128"/>
            </a:endParaRPr>
          </a:p>
        </p:txBody>
      </p:sp>
      <p:sp>
        <p:nvSpPr>
          <p:cNvPr id="5" name="Espace réservé du pied de page 4">
            <a:extLst>
              <a:ext uri="{FF2B5EF4-FFF2-40B4-BE49-F238E27FC236}">
                <a16:creationId xmlns:a16="http://schemas.microsoft.com/office/drawing/2014/main" id="{3DD82F25-DD09-4ABC-9C2E-FBA99CEDF9CE}"/>
              </a:ext>
            </a:extLst>
          </p:cNvPr>
          <p:cNvSpPr>
            <a:spLocks noGrp="1"/>
          </p:cNvSpPr>
          <p:nvPr>
            <p:ph type="ftr" sz="quarter" idx="11"/>
          </p:nvPr>
        </p:nvSpPr>
        <p:spPr/>
        <p:txBody>
          <a:bodyPr/>
          <a:lstStyle>
            <a:lvl1pPr>
              <a:defRPr sz="750"/>
            </a:lvl1pPr>
          </a:lstStyle>
          <a:p>
            <a:pPr algn="l" defTabSz="342900" fontAlgn="base">
              <a:spcAft>
                <a:spcPct val="0"/>
              </a:spcAft>
              <a:defRPr/>
            </a:pPr>
            <a:r>
              <a:rPr lang="fr-FR">
                <a:solidFill>
                  <a:prstClr val="black"/>
                </a:solidFill>
                <a:latin typeface="Arial" pitchFamily="34" charset="0"/>
                <a:ea typeface="ヒラギノ角ゴ Pro W3" charset="-128"/>
              </a:rPr>
              <a:t>Janvier 2022</a:t>
            </a:r>
            <a:endParaRPr lang="fr-FR" dirty="0">
              <a:solidFill>
                <a:prstClr val="black"/>
              </a:solidFill>
              <a:latin typeface="Arial" pitchFamily="34" charset="0"/>
              <a:ea typeface="ヒラギノ角ゴ Pro W3" charset="-128"/>
            </a:endParaRP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pPr defTabSz="342900" fontAlgn="base">
              <a:spcAft>
                <a:spcPct val="0"/>
              </a:spcAft>
              <a:defRPr/>
            </a:pPr>
            <a:fld id="{CAD88D1B-CF5F-403D-AB18-4344A17FAE8C}" type="slidenum">
              <a:rPr lang="fr-FR" sz="750" smtClean="0">
                <a:solidFill>
                  <a:prstClr val="black"/>
                </a:solidFill>
                <a:latin typeface="Arial" pitchFamily="34" charset="0"/>
                <a:ea typeface="ヒラギノ角ゴ Pro W3" charset="-128"/>
              </a:rPr>
              <a:pPr defTabSz="342900" fontAlgn="base">
                <a:spcAft>
                  <a:spcPct val="0"/>
                </a:spcAft>
                <a:defRPr/>
              </a:pPr>
              <a:t>‹N°›</a:t>
            </a:fld>
            <a:endParaRPr lang="fr-FR" sz="750">
              <a:solidFill>
                <a:prstClr val="black"/>
              </a:solidFill>
              <a:latin typeface="Arial" pitchFamily="34" charset="0"/>
              <a:ea typeface="ヒラギノ角ゴ Pro W3" charset="-128"/>
            </a:endParaRPr>
          </a:p>
        </p:txBody>
      </p:sp>
      <p:sp>
        <p:nvSpPr>
          <p:cNvPr id="9" name="Espace réservé du texte 8">
            <a:extLst>
              <a:ext uri="{FF2B5EF4-FFF2-40B4-BE49-F238E27FC236}">
                <a16:creationId xmlns:a16="http://schemas.microsoft.com/office/drawing/2014/main" id="{EFED19E8-888C-47DE-A09B-9C7ACA286898}"/>
              </a:ext>
            </a:extLst>
          </p:cNvPr>
          <p:cNvSpPr>
            <a:spLocks noGrp="1"/>
          </p:cNvSpPr>
          <p:nvPr>
            <p:ph type="body" sz="quarter" idx="13" hasCustomPrompt="1"/>
          </p:nvPr>
        </p:nvSpPr>
        <p:spPr>
          <a:xfrm>
            <a:off x="253731" y="265524"/>
            <a:ext cx="1260000" cy="954768"/>
          </a:xfrm>
        </p:spPr>
        <p:txBody>
          <a:bodyPr lIns="0" tIns="0" rIns="0" bIns="0" anchor="ctr"/>
          <a:lstStyle>
            <a:lvl1pPr marL="0" indent="0" algn="l">
              <a:buFont typeface="Arial" panose="020B0604020202020204" pitchFamily="34" charset="0"/>
              <a:buNone/>
              <a:defRPr sz="6000" b="1">
                <a:solidFill>
                  <a:schemeClr val="accent1"/>
                </a:solidFill>
              </a:defRPr>
            </a:lvl1pPr>
          </a:lstStyle>
          <a:p>
            <a:pPr lvl="0"/>
            <a:fld id="{B5F5FB9E-F857-4987-BBBC-81C1B0197FC8}" type="slidenum">
              <a:rPr lang="fr-FR" smtClean="0"/>
              <a:t>‹N°›</a:t>
            </a:fld>
            <a:endParaRPr lang="fr-FR" dirty="0"/>
          </a:p>
        </p:txBody>
      </p:sp>
    </p:spTree>
    <p:extLst>
      <p:ext uri="{BB962C8B-B14F-4D97-AF65-F5344CB8AC3E}">
        <p14:creationId xmlns:p14="http://schemas.microsoft.com/office/powerpoint/2010/main" val="8392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0B16957-E9A0-4685-8B64-9FF08587AB46}"/>
              </a:ext>
            </a:extLst>
          </p:cNvPr>
          <p:cNvSpPr/>
          <p:nvPr userDrawn="1"/>
        </p:nvSpPr>
        <p:spPr>
          <a:xfrm>
            <a:off x="0" y="4082902"/>
            <a:ext cx="9144000" cy="27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Rectangle 8">
            <a:extLst>
              <a:ext uri="{FF2B5EF4-FFF2-40B4-BE49-F238E27FC236}">
                <a16:creationId xmlns:a16="http://schemas.microsoft.com/office/drawing/2014/main" id="{43556186-7623-41E6-9695-A333D1AD539C}"/>
              </a:ext>
            </a:extLst>
          </p:cNvPr>
          <p:cNvSpPr/>
          <p:nvPr userDrawn="1"/>
        </p:nvSpPr>
        <p:spPr>
          <a:xfrm>
            <a:off x="0" y="0"/>
            <a:ext cx="9144000" cy="5858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a:extLst>
              <a:ext uri="{FF2B5EF4-FFF2-40B4-BE49-F238E27FC236}">
                <a16:creationId xmlns:a16="http://schemas.microsoft.com/office/drawing/2014/main" id="{3BC059FB-3CFF-4989-9BB5-F1933C51AAAD}"/>
              </a:ext>
            </a:extLst>
          </p:cNvPr>
          <p:cNvSpPr>
            <a:spLocks noGrp="1"/>
          </p:cNvSpPr>
          <p:nvPr>
            <p:ph type="ctrTitle"/>
          </p:nvPr>
        </p:nvSpPr>
        <p:spPr>
          <a:xfrm>
            <a:off x="287080" y="335553"/>
            <a:ext cx="8463516" cy="1077322"/>
          </a:xfrm>
        </p:spPr>
        <p:txBody>
          <a:bodyPr anchor="t"/>
          <a:lstStyle>
            <a:lvl1pPr algn="l">
              <a:defRPr sz="3000">
                <a:solidFill>
                  <a:schemeClr val="bg1"/>
                </a:solidFill>
              </a:defRPr>
            </a:lvl1pPr>
          </a:lstStyle>
          <a:p>
            <a:r>
              <a:rPr lang="fr-FR" dirty="0"/>
              <a:t>Modifiez le style du titre</a:t>
            </a:r>
          </a:p>
        </p:txBody>
      </p:sp>
      <p:grpSp>
        <p:nvGrpSpPr>
          <p:cNvPr id="17" name="Groupe 16">
            <a:extLst>
              <a:ext uri="{FF2B5EF4-FFF2-40B4-BE49-F238E27FC236}">
                <a16:creationId xmlns:a16="http://schemas.microsoft.com/office/drawing/2014/main" id="{F676A3F1-6BB9-4B94-8FFC-44512A708FFE}"/>
              </a:ext>
            </a:extLst>
          </p:cNvPr>
          <p:cNvGrpSpPr/>
          <p:nvPr userDrawn="1"/>
        </p:nvGrpSpPr>
        <p:grpSpPr>
          <a:xfrm>
            <a:off x="351712" y="6181727"/>
            <a:ext cx="1689747" cy="369011"/>
            <a:chOff x="-285750" y="5594350"/>
            <a:chExt cx="3076265" cy="671803"/>
          </a:xfrm>
        </p:grpSpPr>
        <p:sp>
          <p:nvSpPr>
            <p:cNvPr id="18" name="Forme libre : forme 17">
              <a:extLst>
                <a:ext uri="{FF2B5EF4-FFF2-40B4-BE49-F238E27FC236}">
                  <a16:creationId xmlns:a16="http://schemas.microsoft.com/office/drawing/2014/main" id="{9BCBA8C0-0F34-4635-859D-F2AF03252360}"/>
                </a:ext>
              </a:extLst>
            </p:cNvPr>
            <p:cNvSpPr/>
            <p:nvPr/>
          </p:nvSpPr>
          <p:spPr>
            <a:xfrm>
              <a:off x="1326479" y="5751156"/>
              <a:ext cx="290305" cy="365237"/>
            </a:xfrm>
            <a:custGeom>
              <a:avLst/>
              <a:gdLst>
                <a:gd name="connsiteX0" fmla="*/ 166275 w 290305"/>
                <a:gd name="connsiteY0" fmla="*/ 0 h 365237"/>
                <a:gd name="connsiteX1" fmla="*/ 221717 w 290305"/>
                <a:gd name="connsiteY1" fmla="*/ 10715 h 365237"/>
                <a:gd name="connsiteX2" fmla="*/ 262179 w 290305"/>
                <a:gd name="connsiteY2" fmla="*/ 41307 h 365237"/>
                <a:gd name="connsiteX3" fmla="*/ 285443 w 290305"/>
                <a:gd name="connsiteY3" fmla="*/ 89410 h 365237"/>
                <a:gd name="connsiteX4" fmla="*/ 290305 w 290305"/>
                <a:gd name="connsiteY4" fmla="*/ 131577 h 365237"/>
                <a:gd name="connsiteX5" fmla="*/ 290305 w 290305"/>
                <a:gd name="connsiteY5" fmla="*/ 150937 h 365237"/>
                <a:gd name="connsiteX6" fmla="*/ 287511 w 290305"/>
                <a:gd name="connsiteY6" fmla="*/ 170539 h 365237"/>
                <a:gd name="connsiteX7" fmla="*/ 284722 w 290305"/>
                <a:gd name="connsiteY7" fmla="*/ 187151 h 365237"/>
                <a:gd name="connsiteX8" fmla="*/ 283251 w 290305"/>
                <a:gd name="connsiteY8" fmla="*/ 195922 h 365237"/>
                <a:gd name="connsiteX9" fmla="*/ 213123 w 290305"/>
                <a:gd name="connsiteY9" fmla="*/ 131577 h 365237"/>
                <a:gd name="connsiteX10" fmla="*/ 213123 w 290305"/>
                <a:gd name="connsiteY10" fmla="*/ 113789 h 365237"/>
                <a:gd name="connsiteX11" fmla="*/ 208273 w 290305"/>
                <a:gd name="connsiteY11" fmla="*/ 72478 h 365237"/>
                <a:gd name="connsiteX12" fmla="*/ 163528 w 290305"/>
                <a:gd name="connsiteY12" fmla="*/ 72478 h 365237"/>
                <a:gd name="connsiteX13" fmla="*/ 115765 w 290305"/>
                <a:gd name="connsiteY13" fmla="*/ 88769 h 365237"/>
                <a:gd name="connsiteX14" fmla="*/ 85505 w 290305"/>
                <a:gd name="connsiteY14" fmla="*/ 132141 h 365237"/>
                <a:gd name="connsiteX15" fmla="*/ 82132 w 290305"/>
                <a:gd name="connsiteY15" fmla="*/ 143926 h 365237"/>
                <a:gd name="connsiteX16" fmla="*/ 82132 w 290305"/>
                <a:gd name="connsiteY16" fmla="*/ 143926 h 365237"/>
                <a:gd name="connsiteX17" fmla="*/ 213123 w 290305"/>
                <a:gd name="connsiteY17" fmla="*/ 133585 h 365237"/>
                <a:gd name="connsiteX18" fmla="*/ 213123 w 290305"/>
                <a:gd name="connsiteY18" fmla="*/ 131578 h 365237"/>
                <a:gd name="connsiteX19" fmla="*/ 283247 w 290305"/>
                <a:gd name="connsiteY19" fmla="*/ 195922 h 365237"/>
                <a:gd name="connsiteX20" fmla="*/ 78555 w 290305"/>
                <a:gd name="connsiteY20" fmla="*/ 206653 h 365237"/>
                <a:gd name="connsiteX21" fmla="*/ 96637 w 290305"/>
                <a:gd name="connsiteY21" fmla="*/ 260779 h 365237"/>
                <a:gd name="connsiteX22" fmla="*/ 137701 w 290305"/>
                <a:gd name="connsiteY22" fmla="*/ 288658 h 365237"/>
                <a:gd name="connsiteX23" fmla="*/ 165588 w 290305"/>
                <a:gd name="connsiteY23" fmla="*/ 292119 h 365237"/>
                <a:gd name="connsiteX24" fmla="*/ 193421 w 290305"/>
                <a:gd name="connsiteY24" fmla="*/ 292119 h 365237"/>
                <a:gd name="connsiteX25" fmla="*/ 225521 w 290305"/>
                <a:gd name="connsiteY25" fmla="*/ 278054 h 365237"/>
                <a:gd name="connsiteX26" fmla="*/ 244977 w 290305"/>
                <a:gd name="connsiteY26" fmla="*/ 264186 h 365237"/>
                <a:gd name="connsiteX27" fmla="*/ 255021 w 290305"/>
                <a:gd name="connsiteY27" fmla="*/ 256982 h 365237"/>
                <a:gd name="connsiteX28" fmla="*/ 282661 w 290305"/>
                <a:gd name="connsiteY28" fmla="*/ 326129 h 365237"/>
                <a:gd name="connsiteX29" fmla="*/ 240366 w 290305"/>
                <a:gd name="connsiteY29" fmla="*/ 349899 h 365237"/>
                <a:gd name="connsiteX30" fmla="*/ 191202 w 290305"/>
                <a:gd name="connsiteY30" fmla="*/ 363262 h 365237"/>
                <a:gd name="connsiteX31" fmla="*/ 164901 w 290305"/>
                <a:gd name="connsiteY31" fmla="*/ 365237 h 365237"/>
                <a:gd name="connsiteX32" fmla="*/ 106820 w 290305"/>
                <a:gd name="connsiteY32" fmla="*/ 357257 h 365237"/>
                <a:gd name="connsiteX33" fmla="*/ 60265 w 290305"/>
                <a:gd name="connsiteY33" fmla="*/ 334047 h 365237"/>
                <a:gd name="connsiteX34" fmla="*/ 26274 w 290305"/>
                <a:gd name="connsiteY34" fmla="*/ 296703 h 365237"/>
                <a:gd name="connsiteX35" fmla="*/ 5877 w 290305"/>
                <a:gd name="connsiteY35" fmla="*/ 246308 h 365237"/>
                <a:gd name="connsiteX36" fmla="*/ 0 w 290305"/>
                <a:gd name="connsiteY36" fmla="*/ 192148 h 365237"/>
                <a:gd name="connsiteX37" fmla="*/ 7629 w 290305"/>
                <a:gd name="connsiteY37" fmla="*/ 132180 h 365237"/>
                <a:gd name="connsiteX38" fmla="*/ 29141 w 290305"/>
                <a:gd name="connsiteY38" fmla="*/ 80616 h 365237"/>
                <a:gd name="connsiteX39" fmla="*/ 62461 w 290305"/>
                <a:gd name="connsiteY39" fmla="*/ 39852 h 365237"/>
                <a:gd name="connsiteX40" fmla="*/ 105504 w 290305"/>
                <a:gd name="connsiteY40" fmla="*/ 12282 h 365237"/>
                <a:gd name="connsiteX41" fmla="*/ 156208 w 290305"/>
                <a:gd name="connsiteY41" fmla="*/ 312 h 36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0305" h="365237">
                  <a:moveTo>
                    <a:pt x="166275" y="0"/>
                  </a:moveTo>
                  <a:lnTo>
                    <a:pt x="221717" y="10715"/>
                  </a:lnTo>
                  <a:lnTo>
                    <a:pt x="262179" y="41307"/>
                  </a:lnTo>
                  <a:lnTo>
                    <a:pt x="285443" y="89410"/>
                  </a:lnTo>
                  <a:lnTo>
                    <a:pt x="290305" y="131577"/>
                  </a:lnTo>
                  <a:lnTo>
                    <a:pt x="290305" y="150937"/>
                  </a:lnTo>
                  <a:lnTo>
                    <a:pt x="287511" y="170539"/>
                  </a:lnTo>
                  <a:lnTo>
                    <a:pt x="284722" y="187151"/>
                  </a:lnTo>
                  <a:lnTo>
                    <a:pt x="283251" y="195922"/>
                  </a:lnTo>
                  <a:lnTo>
                    <a:pt x="213123" y="131577"/>
                  </a:lnTo>
                  <a:lnTo>
                    <a:pt x="213123" y="113789"/>
                  </a:lnTo>
                  <a:lnTo>
                    <a:pt x="208273" y="72478"/>
                  </a:lnTo>
                  <a:lnTo>
                    <a:pt x="163528" y="72478"/>
                  </a:lnTo>
                  <a:lnTo>
                    <a:pt x="115765" y="88769"/>
                  </a:lnTo>
                  <a:lnTo>
                    <a:pt x="85505" y="132141"/>
                  </a:lnTo>
                  <a:lnTo>
                    <a:pt x="82132" y="143926"/>
                  </a:lnTo>
                  <a:lnTo>
                    <a:pt x="82132" y="143926"/>
                  </a:lnTo>
                  <a:lnTo>
                    <a:pt x="213123" y="133585"/>
                  </a:lnTo>
                  <a:lnTo>
                    <a:pt x="213123" y="131578"/>
                  </a:lnTo>
                  <a:lnTo>
                    <a:pt x="283247" y="195922"/>
                  </a:lnTo>
                  <a:lnTo>
                    <a:pt x="78555" y="206653"/>
                  </a:lnTo>
                  <a:lnTo>
                    <a:pt x="96637" y="260779"/>
                  </a:lnTo>
                  <a:lnTo>
                    <a:pt x="137701" y="288658"/>
                  </a:lnTo>
                  <a:lnTo>
                    <a:pt x="165588" y="292119"/>
                  </a:lnTo>
                  <a:lnTo>
                    <a:pt x="193421" y="292119"/>
                  </a:lnTo>
                  <a:lnTo>
                    <a:pt x="225521" y="278054"/>
                  </a:lnTo>
                  <a:lnTo>
                    <a:pt x="244977" y="264186"/>
                  </a:lnTo>
                  <a:lnTo>
                    <a:pt x="255021" y="256982"/>
                  </a:lnTo>
                  <a:lnTo>
                    <a:pt x="282661" y="326129"/>
                  </a:lnTo>
                  <a:lnTo>
                    <a:pt x="240366" y="349899"/>
                  </a:lnTo>
                  <a:lnTo>
                    <a:pt x="191202" y="363262"/>
                  </a:lnTo>
                  <a:lnTo>
                    <a:pt x="164901" y="365237"/>
                  </a:lnTo>
                  <a:lnTo>
                    <a:pt x="106820" y="357257"/>
                  </a:lnTo>
                  <a:lnTo>
                    <a:pt x="60265" y="334047"/>
                  </a:lnTo>
                  <a:lnTo>
                    <a:pt x="26274" y="296703"/>
                  </a:lnTo>
                  <a:lnTo>
                    <a:pt x="5877" y="246308"/>
                  </a:lnTo>
                  <a:lnTo>
                    <a:pt x="0" y="192148"/>
                  </a:lnTo>
                  <a:lnTo>
                    <a:pt x="7629" y="132180"/>
                  </a:lnTo>
                  <a:lnTo>
                    <a:pt x="29141" y="80616"/>
                  </a:lnTo>
                  <a:lnTo>
                    <a:pt x="62461" y="39852"/>
                  </a:lnTo>
                  <a:lnTo>
                    <a:pt x="105504" y="12282"/>
                  </a:lnTo>
                  <a:lnTo>
                    <a:pt x="156208" y="312"/>
                  </a:lnTo>
                  <a:close/>
                </a:path>
              </a:pathLst>
            </a:custGeom>
            <a:solidFill>
              <a:schemeClr val="tx2"/>
            </a:solidFill>
          </p:spPr>
          <p:txBody>
            <a:bodyPr wrap="square" lIns="0" tIns="0" rIns="0" bIns="0" rtlCol="0">
              <a:noAutofit/>
            </a:bodyPr>
            <a:lstStyle/>
            <a:p>
              <a:endParaRPr sz="1350"/>
            </a:p>
          </p:txBody>
        </p:sp>
        <p:sp>
          <p:nvSpPr>
            <p:cNvPr id="19" name="object 14">
              <a:extLst>
                <a:ext uri="{FF2B5EF4-FFF2-40B4-BE49-F238E27FC236}">
                  <a16:creationId xmlns:a16="http://schemas.microsoft.com/office/drawing/2014/main" id="{3133BF2D-5FF4-4D92-8B72-9B5352488C1F}"/>
                </a:ext>
              </a:extLst>
            </p:cNvPr>
            <p:cNvSpPr/>
            <p:nvPr/>
          </p:nvSpPr>
          <p:spPr>
            <a:xfrm>
              <a:off x="1659423" y="5595268"/>
              <a:ext cx="242087" cy="514310"/>
            </a:xfrm>
            <a:custGeom>
              <a:avLst/>
              <a:gdLst/>
              <a:ahLst/>
              <a:cxnLst/>
              <a:rect l="l" t="t" r="r" b="b"/>
              <a:pathLst>
                <a:path w="62737" h="133286">
                  <a:moveTo>
                    <a:pt x="16748" y="16492"/>
                  </a:moveTo>
                  <a:lnTo>
                    <a:pt x="12699" y="28063"/>
                  </a:lnTo>
                  <a:lnTo>
                    <a:pt x="11480" y="42163"/>
                  </a:lnTo>
                  <a:lnTo>
                    <a:pt x="0" y="42163"/>
                  </a:lnTo>
                  <a:lnTo>
                    <a:pt x="0" y="60413"/>
                  </a:lnTo>
                  <a:lnTo>
                    <a:pt x="11468" y="60413"/>
                  </a:lnTo>
                  <a:lnTo>
                    <a:pt x="11468" y="133286"/>
                  </a:lnTo>
                  <a:lnTo>
                    <a:pt x="31292" y="133286"/>
                  </a:lnTo>
                  <a:lnTo>
                    <a:pt x="31292" y="60413"/>
                  </a:lnTo>
                  <a:lnTo>
                    <a:pt x="53352" y="60413"/>
                  </a:lnTo>
                  <a:lnTo>
                    <a:pt x="53352" y="42163"/>
                  </a:lnTo>
                  <a:lnTo>
                    <a:pt x="31305" y="42163"/>
                  </a:lnTo>
                  <a:lnTo>
                    <a:pt x="31407" y="34455"/>
                  </a:lnTo>
                  <a:lnTo>
                    <a:pt x="31991" y="28193"/>
                  </a:lnTo>
                  <a:lnTo>
                    <a:pt x="35280" y="23850"/>
                  </a:lnTo>
                  <a:lnTo>
                    <a:pt x="38099" y="20243"/>
                  </a:lnTo>
                  <a:lnTo>
                    <a:pt x="42036" y="18414"/>
                  </a:lnTo>
                  <a:lnTo>
                    <a:pt x="49720" y="18414"/>
                  </a:lnTo>
                  <a:lnTo>
                    <a:pt x="53339" y="19100"/>
                  </a:lnTo>
                  <a:lnTo>
                    <a:pt x="55524" y="19723"/>
                  </a:lnTo>
                  <a:lnTo>
                    <a:pt x="58394" y="20535"/>
                  </a:lnTo>
                  <a:lnTo>
                    <a:pt x="62737" y="2641"/>
                  </a:lnTo>
                  <a:lnTo>
                    <a:pt x="60121" y="1879"/>
                  </a:lnTo>
                  <a:lnTo>
                    <a:pt x="57175" y="1003"/>
                  </a:lnTo>
                  <a:lnTo>
                    <a:pt x="51815" y="0"/>
                  </a:lnTo>
                  <a:lnTo>
                    <a:pt x="44091" y="61"/>
                  </a:lnTo>
                  <a:lnTo>
                    <a:pt x="31432" y="3047"/>
                  </a:lnTo>
                  <a:lnTo>
                    <a:pt x="21056" y="10617"/>
                  </a:lnTo>
                  <a:lnTo>
                    <a:pt x="16748" y="16492"/>
                  </a:lnTo>
                  <a:close/>
                </a:path>
              </a:pathLst>
            </a:custGeom>
            <a:solidFill>
              <a:schemeClr val="tx2"/>
            </a:solidFill>
          </p:spPr>
          <p:txBody>
            <a:bodyPr wrap="square" lIns="0" tIns="0" rIns="0" bIns="0" rtlCol="0">
              <a:noAutofit/>
            </a:bodyPr>
            <a:lstStyle/>
            <a:p>
              <a:endParaRPr sz="1350"/>
            </a:p>
          </p:txBody>
        </p:sp>
        <p:sp>
          <p:nvSpPr>
            <p:cNvPr id="20" name="Forme libre : forme 19">
              <a:extLst>
                <a:ext uri="{FF2B5EF4-FFF2-40B4-BE49-F238E27FC236}">
                  <a16:creationId xmlns:a16="http://schemas.microsoft.com/office/drawing/2014/main" id="{50C9E45F-A77F-4BAA-AD72-DA5FF7D5FDD6}"/>
                </a:ext>
              </a:extLst>
            </p:cNvPr>
            <p:cNvSpPr/>
            <p:nvPr/>
          </p:nvSpPr>
          <p:spPr>
            <a:xfrm>
              <a:off x="945904" y="5751156"/>
              <a:ext cx="303243" cy="514997"/>
            </a:xfrm>
            <a:custGeom>
              <a:avLst/>
              <a:gdLst>
                <a:gd name="connsiteX0" fmla="*/ 203029 w 303243"/>
                <a:gd name="connsiteY0" fmla="*/ 71791 h 514997"/>
                <a:gd name="connsiteX1" fmla="*/ 146375 w 303243"/>
                <a:gd name="connsiteY1" fmla="*/ 82279 h 514997"/>
                <a:gd name="connsiteX2" fmla="*/ 105713 w 303243"/>
                <a:gd name="connsiteY2" fmla="*/ 112465 h 514997"/>
                <a:gd name="connsiteX3" fmla="*/ 105713 w 303243"/>
                <a:gd name="connsiteY3" fmla="*/ 112466 h 514997"/>
                <a:gd name="connsiteX4" fmla="*/ 82912 w 303243"/>
                <a:gd name="connsiteY4" fmla="*/ 160437 h 514997"/>
                <a:gd name="connsiteX5" fmla="*/ 78555 w 303243"/>
                <a:gd name="connsiteY5" fmla="*/ 200332 h 514997"/>
                <a:gd name="connsiteX6" fmla="*/ 91764 w 303243"/>
                <a:gd name="connsiteY6" fmla="*/ 261276 h 514997"/>
                <a:gd name="connsiteX7" fmla="*/ 128753 w 303243"/>
                <a:gd name="connsiteY7" fmla="*/ 290413 h 514997"/>
                <a:gd name="connsiteX8" fmla="*/ 143779 w 303243"/>
                <a:gd name="connsiteY8" fmla="*/ 292119 h 514997"/>
                <a:gd name="connsiteX9" fmla="*/ 185869 w 303243"/>
                <a:gd name="connsiteY9" fmla="*/ 276684 h 514997"/>
                <a:gd name="connsiteX10" fmla="*/ 218954 w 303243"/>
                <a:gd name="connsiteY10" fmla="*/ 233417 h 514997"/>
                <a:gd name="connsiteX11" fmla="*/ 226744 w 303243"/>
                <a:gd name="connsiteY11" fmla="*/ 214791 h 514997"/>
                <a:gd name="connsiteX12" fmla="*/ 226744 w 303243"/>
                <a:gd name="connsiteY12" fmla="*/ 72675 h 514997"/>
                <a:gd name="connsiteX13" fmla="*/ 209006 w 303243"/>
                <a:gd name="connsiteY13" fmla="*/ 71791 h 514997"/>
                <a:gd name="connsiteX14" fmla="*/ 203712 w 303243"/>
                <a:gd name="connsiteY14" fmla="*/ 0 h 514997"/>
                <a:gd name="connsiteX15" fmla="*/ 238606 w 303243"/>
                <a:gd name="connsiteY15" fmla="*/ 0 h 514997"/>
                <a:gd name="connsiteX16" fmla="*/ 258895 w 303243"/>
                <a:gd name="connsiteY16" fmla="*/ 1860 h 514997"/>
                <a:gd name="connsiteX17" fmla="*/ 294225 w 303243"/>
                <a:gd name="connsiteY17" fmla="*/ 8377 h 514997"/>
                <a:gd name="connsiteX18" fmla="*/ 303243 w 303243"/>
                <a:gd name="connsiteY18" fmla="*/ 10044 h 514997"/>
                <a:gd name="connsiteX19" fmla="*/ 303243 w 303243"/>
                <a:gd name="connsiteY19" fmla="*/ 331030 h 514997"/>
                <a:gd name="connsiteX20" fmla="*/ 296652 w 303243"/>
                <a:gd name="connsiteY20" fmla="*/ 398056 h 514997"/>
                <a:gd name="connsiteX21" fmla="*/ 277070 w 303243"/>
                <a:gd name="connsiteY21" fmla="*/ 450306 h 514997"/>
                <a:gd name="connsiteX22" fmla="*/ 244791 w 303243"/>
                <a:gd name="connsiteY22" fmla="*/ 487427 h 514997"/>
                <a:gd name="connsiteX23" fmla="*/ 200108 w 303243"/>
                <a:gd name="connsiteY23" fmla="*/ 509055 h 514997"/>
                <a:gd name="connsiteX24" fmla="*/ 151963 w 303243"/>
                <a:gd name="connsiteY24" fmla="*/ 514997 h 514997"/>
                <a:gd name="connsiteX25" fmla="*/ 101518 w 303243"/>
                <a:gd name="connsiteY25" fmla="*/ 510718 h 514997"/>
                <a:gd name="connsiteX26" fmla="*/ 53045 w 303243"/>
                <a:gd name="connsiteY26" fmla="*/ 498810 h 514997"/>
                <a:gd name="connsiteX27" fmla="*/ 29499 w 303243"/>
                <a:gd name="connsiteY27" fmla="*/ 489464 h 514997"/>
                <a:gd name="connsiteX28" fmla="*/ 20925 w 303243"/>
                <a:gd name="connsiteY28" fmla="*/ 485397 h 514997"/>
                <a:gd name="connsiteX29" fmla="*/ 42094 w 303243"/>
                <a:gd name="connsiteY29" fmla="*/ 414142 h 514997"/>
                <a:gd name="connsiteX30" fmla="*/ 53415 w 303243"/>
                <a:gd name="connsiteY30" fmla="*/ 418896 h 514997"/>
                <a:gd name="connsiteX31" fmla="*/ 105851 w 303243"/>
                <a:gd name="connsiteY31" fmla="*/ 437210 h 514997"/>
                <a:gd name="connsiteX32" fmla="*/ 149910 w 303243"/>
                <a:gd name="connsiteY32" fmla="*/ 444445 h 514997"/>
                <a:gd name="connsiteX33" fmla="*/ 157403 w 303243"/>
                <a:gd name="connsiteY33" fmla="*/ 444626 h 514997"/>
                <a:gd name="connsiteX34" fmla="*/ 186263 w 303243"/>
                <a:gd name="connsiteY34" fmla="*/ 439317 h 514997"/>
                <a:gd name="connsiteX35" fmla="*/ 218220 w 303243"/>
                <a:gd name="connsiteY35" fmla="*/ 402146 h 514997"/>
                <a:gd name="connsiteX36" fmla="*/ 229442 w 303243"/>
                <a:gd name="connsiteY36" fmla="*/ 327650 h 514997"/>
                <a:gd name="connsiteX37" fmla="*/ 229442 w 303243"/>
                <a:gd name="connsiteY37" fmla="*/ 318142 h 514997"/>
                <a:gd name="connsiteX38" fmla="*/ 189967 w 303243"/>
                <a:gd name="connsiteY38" fmla="*/ 351435 h 514997"/>
                <a:gd name="connsiteX39" fmla="*/ 142795 w 303243"/>
                <a:gd name="connsiteY39" fmla="*/ 365048 h 514997"/>
                <a:gd name="connsiteX40" fmla="*/ 142795 w 303243"/>
                <a:gd name="connsiteY40" fmla="*/ 365048 h 514997"/>
                <a:gd name="connsiteX41" fmla="*/ 136332 w 303243"/>
                <a:gd name="connsiteY41" fmla="*/ 365237 h 514997"/>
                <a:gd name="connsiteX42" fmla="*/ 83923 w 303243"/>
                <a:gd name="connsiteY42" fmla="*/ 355594 h 514997"/>
                <a:gd name="connsiteX43" fmla="*/ 42951 w 303243"/>
                <a:gd name="connsiteY43" fmla="*/ 327850 h 514997"/>
                <a:gd name="connsiteX44" fmla="*/ 14871 w 303243"/>
                <a:gd name="connsiteY44" fmla="*/ 283776 h 514997"/>
                <a:gd name="connsiteX45" fmla="*/ 1146 w 303243"/>
                <a:gd name="connsiteY45" fmla="*/ 225151 h 514997"/>
                <a:gd name="connsiteX46" fmla="*/ 0 w 303243"/>
                <a:gd name="connsiteY46" fmla="*/ 199645 h 514997"/>
                <a:gd name="connsiteX47" fmla="*/ 7312 w 303243"/>
                <a:gd name="connsiteY47" fmla="*/ 143088 h 514997"/>
                <a:gd name="connsiteX48" fmla="*/ 28180 w 303243"/>
                <a:gd name="connsiteY48" fmla="*/ 93743 h 514997"/>
                <a:gd name="connsiteX49" fmla="*/ 60975 w 303243"/>
                <a:gd name="connsiteY49" fmla="*/ 53196 h 514997"/>
                <a:gd name="connsiteX50" fmla="*/ 104077 w 303243"/>
                <a:gd name="connsiteY50" fmla="*/ 23037 h 514997"/>
                <a:gd name="connsiteX51" fmla="*/ 155868 w 303243"/>
                <a:gd name="connsiteY51" fmla="*/ 4858 h 514997"/>
                <a:gd name="connsiteX52" fmla="*/ 155868 w 303243"/>
                <a:gd name="connsiteY52" fmla="*/ 4858 h 51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3243" h="514997">
                  <a:moveTo>
                    <a:pt x="203029" y="71791"/>
                  </a:moveTo>
                  <a:lnTo>
                    <a:pt x="146375" y="82279"/>
                  </a:lnTo>
                  <a:lnTo>
                    <a:pt x="105713" y="112465"/>
                  </a:lnTo>
                  <a:lnTo>
                    <a:pt x="105713" y="112466"/>
                  </a:lnTo>
                  <a:lnTo>
                    <a:pt x="82912" y="160437"/>
                  </a:lnTo>
                  <a:lnTo>
                    <a:pt x="78555" y="200332"/>
                  </a:lnTo>
                  <a:lnTo>
                    <a:pt x="91764" y="261276"/>
                  </a:lnTo>
                  <a:lnTo>
                    <a:pt x="128753" y="290413"/>
                  </a:lnTo>
                  <a:lnTo>
                    <a:pt x="143779" y="292119"/>
                  </a:lnTo>
                  <a:lnTo>
                    <a:pt x="185869" y="276684"/>
                  </a:lnTo>
                  <a:lnTo>
                    <a:pt x="218954" y="233417"/>
                  </a:lnTo>
                  <a:lnTo>
                    <a:pt x="226744" y="214791"/>
                  </a:lnTo>
                  <a:lnTo>
                    <a:pt x="226744" y="72675"/>
                  </a:lnTo>
                  <a:lnTo>
                    <a:pt x="209006" y="71791"/>
                  </a:lnTo>
                  <a:close/>
                  <a:moveTo>
                    <a:pt x="203712" y="0"/>
                  </a:moveTo>
                  <a:lnTo>
                    <a:pt x="238606" y="0"/>
                  </a:lnTo>
                  <a:lnTo>
                    <a:pt x="258895" y="1860"/>
                  </a:lnTo>
                  <a:lnTo>
                    <a:pt x="294225" y="8377"/>
                  </a:lnTo>
                  <a:lnTo>
                    <a:pt x="303243" y="10044"/>
                  </a:lnTo>
                  <a:lnTo>
                    <a:pt x="303243" y="331030"/>
                  </a:lnTo>
                  <a:lnTo>
                    <a:pt x="296652" y="398056"/>
                  </a:lnTo>
                  <a:lnTo>
                    <a:pt x="277070" y="450306"/>
                  </a:lnTo>
                  <a:lnTo>
                    <a:pt x="244791" y="487427"/>
                  </a:lnTo>
                  <a:lnTo>
                    <a:pt x="200108" y="509055"/>
                  </a:lnTo>
                  <a:lnTo>
                    <a:pt x="151963" y="514997"/>
                  </a:lnTo>
                  <a:lnTo>
                    <a:pt x="101518" y="510718"/>
                  </a:lnTo>
                  <a:lnTo>
                    <a:pt x="53045" y="498810"/>
                  </a:lnTo>
                  <a:lnTo>
                    <a:pt x="29499" y="489464"/>
                  </a:lnTo>
                  <a:lnTo>
                    <a:pt x="20925" y="485397"/>
                  </a:lnTo>
                  <a:lnTo>
                    <a:pt x="42094" y="414142"/>
                  </a:lnTo>
                  <a:lnTo>
                    <a:pt x="53415" y="418896"/>
                  </a:lnTo>
                  <a:lnTo>
                    <a:pt x="105851" y="437210"/>
                  </a:lnTo>
                  <a:lnTo>
                    <a:pt x="149910" y="444445"/>
                  </a:lnTo>
                  <a:lnTo>
                    <a:pt x="157403" y="444626"/>
                  </a:lnTo>
                  <a:lnTo>
                    <a:pt x="186263" y="439317"/>
                  </a:lnTo>
                  <a:lnTo>
                    <a:pt x="218220" y="402146"/>
                  </a:lnTo>
                  <a:lnTo>
                    <a:pt x="229442" y="327650"/>
                  </a:lnTo>
                  <a:lnTo>
                    <a:pt x="229442" y="318142"/>
                  </a:lnTo>
                  <a:lnTo>
                    <a:pt x="189967" y="351435"/>
                  </a:lnTo>
                  <a:lnTo>
                    <a:pt x="142795" y="365048"/>
                  </a:lnTo>
                  <a:lnTo>
                    <a:pt x="142795" y="365048"/>
                  </a:lnTo>
                  <a:lnTo>
                    <a:pt x="136332" y="365237"/>
                  </a:lnTo>
                  <a:lnTo>
                    <a:pt x="83923" y="355594"/>
                  </a:lnTo>
                  <a:lnTo>
                    <a:pt x="42951" y="327850"/>
                  </a:lnTo>
                  <a:lnTo>
                    <a:pt x="14871" y="283776"/>
                  </a:lnTo>
                  <a:lnTo>
                    <a:pt x="1146" y="225151"/>
                  </a:lnTo>
                  <a:lnTo>
                    <a:pt x="0" y="199645"/>
                  </a:lnTo>
                  <a:lnTo>
                    <a:pt x="7312" y="143088"/>
                  </a:lnTo>
                  <a:lnTo>
                    <a:pt x="28180" y="93743"/>
                  </a:lnTo>
                  <a:lnTo>
                    <a:pt x="60975" y="53196"/>
                  </a:lnTo>
                  <a:lnTo>
                    <a:pt x="104077" y="23037"/>
                  </a:lnTo>
                  <a:lnTo>
                    <a:pt x="155868" y="4858"/>
                  </a:lnTo>
                  <a:lnTo>
                    <a:pt x="155868" y="4858"/>
                  </a:lnTo>
                  <a:close/>
                </a:path>
              </a:pathLst>
            </a:custGeom>
            <a:solidFill>
              <a:schemeClr val="tx2"/>
            </a:solidFill>
          </p:spPr>
          <p:txBody>
            <a:bodyPr wrap="square" lIns="0" tIns="0" rIns="0" bIns="0" rtlCol="0">
              <a:noAutofit/>
            </a:bodyPr>
            <a:lstStyle/>
            <a:p>
              <a:endParaRPr sz="1350"/>
            </a:p>
          </p:txBody>
        </p:sp>
        <p:sp>
          <p:nvSpPr>
            <p:cNvPr id="21" name="Forme libre : forme 20">
              <a:extLst>
                <a:ext uri="{FF2B5EF4-FFF2-40B4-BE49-F238E27FC236}">
                  <a16:creationId xmlns:a16="http://schemas.microsoft.com/office/drawing/2014/main" id="{474A8F49-F78F-4A25-963E-598B0A2C6925}"/>
                </a:ext>
              </a:extLst>
            </p:cNvPr>
            <p:cNvSpPr/>
            <p:nvPr/>
          </p:nvSpPr>
          <p:spPr>
            <a:xfrm>
              <a:off x="566702" y="5751839"/>
              <a:ext cx="301870" cy="364550"/>
            </a:xfrm>
            <a:custGeom>
              <a:avLst/>
              <a:gdLst>
                <a:gd name="connsiteX0" fmla="*/ 200282 w 301870"/>
                <a:gd name="connsiteY0" fmla="*/ 73115 h 364550"/>
                <a:gd name="connsiteX1" fmla="*/ 146087 w 301870"/>
                <a:gd name="connsiteY1" fmla="*/ 84633 h 364550"/>
                <a:gd name="connsiteX2" fmla="*/ 105601 w 301870"/>
                <a:gd name="connsiteY2" fmla="*/ 116625 h 364550"/>
                <a:gd name="connsiteX3" fmla="*/ 82514 w 301870"/>
                <a:gd name="connsiteY3" fmla="*/ 165233 h 364550"/>
                <a:gd name="connsiteX4" fmla="*/ 78553 w 301870"/>
                <a:gd name="connsiteY4" fmla="*/ 200319 h 364550"/>
                <a:gd name="connsiteX5" fmla="*/ 78555 w 301870"/>
                <a:gd name="connsiteY5" fmla="*/ 200332 h 364550"/>
                <a:gd name="connsiteX6" fmla="*/ 92053 w 301870"/>
                <a:gd name="connsiteY6" fmla="*/ 260408 h 364550"/>
                <a:gd name="connsiteX7" fmla="*/ 129930 w 301870"/>
                <a:gd name="connsiteY7" fmla="*/ 289526 h 364550"/>
                <a:gd name="connsiteX8" fmla="*/ 130730 w 301870"/>
                <a:gd name="connsiteY8" fmla="*/ 298055 h 364550"/>
                <a:gd name="connsiteX9" fmla="*/ 129930 w 301870"/>
                <a:gd name="connsiteY9" fmla="*/ 289526 h 364550"/>
                <a:gd name="connsiteX10" fmla="*/ 146523 w 301870"/>
                <a:gd name="connsiteY10" fmla="*/ 291432 h 364550"/>
                <a:gd name="connsiteX11" fmla="*/ 191056 w 301870"/>
                <a:gd name="connsiteY11" fmla="*/ 271984 h 364550"/>
                <a:gd name="connsiteX12" fmla="*/ 219163 w 301870"/>
                <a:gd name="connsiteY12" fmla="*/ 225927 h 364550"/>
                <a:gd name="connsiteX13" fmla="*/ 226008 w 301870"/>
                <a:gd name="connsiteY13" fmla="*/ 201312 h 364550"/>
                <a:gd name="connsiteX14" fmla="*/ 226008 w 301870"/>
                <a:gd name="connsiteY14" fmla="*/ 74438 h 364550"/>
                <a:gd name="connsiteX15" fmla="*/ 215474 w 301870"/>
                <a:gd name="connsiteY15" fmla="*/ 73261 h 364550"/>
                <a:gd name="connsiteX16" fmla="*/ 213911 w 301870"/>
                <a:gd name="connsiteY16" fmla="*/ 0 h 364550"/>
                <a:gd name="connsiteX17" fmla="*/ 235026 w 301870"/>
                <a:gd name="connsiteY17" fmla="*/ 0 h 364550"/>
                <a:gd name="connsiteX18" fmla="*/ 263499 w 301870"/>
                <a:gd name="connsiteY18" fmla="*/ 2790 h 364550"/>
                <a:gd name="connsiteX19" fmla="*/ 292655 w 301870"/>
                <a:gd name="connsiteY19" fmla="*/ 7644 h 364550"/>
                <a:gd name="connsiteX20" fmla="*/ 301870 w 301870"/>
                <a:gd name="connsiteY20" fmla="*/ 9160 h 364550"/>
                <a:gd name="connsiteX21" fmla="*/ 301870 w 301870"/>
                <a:gd name="connsiteY21" fmla="*/ 357740 h 364550"/>
                <a:gd name="connsiteX22" fmla="*/ 229438 w 301870"/>
                <a:gd name="connsiteY22" fmla="*/ 357740 h 364550"/>
                <a:gd name="connsiteX23" fmla="*/ 229438 w 301870"/>
                <a:gd name="connsiteY23" fmla="*/ 316915 h 364550"/>
                <a:gd name="connsiteX24" fmla="*/ 190400 w 301870"/>
                <a:gd name="connsiteY24" fmla="*/ 350451 h 364550"/>
                <a:gd name="connsiteX25" fmla="*/ 143092 w 301870"/>
                <a:gd name="connsiteY25" fmla="*/ 364373 h 364550"/>
                <a:gd name="connsiteX26" fmla="*/ 136968 w 301870"/>
                <a:gd name="connsiteY26" fmla="*/ 364550 h 364550"/>
                <a:gd name="connsiteX27" fmla="*/ 136968 w 301870"/>
                <a:gd name="connsiteY27" fmla="*/ 364550 h 364550"/>
                <a:gd name="connsiteX28" fmla="*/ 136968 w 301870"/>
                <a:gd name="connsiteY28" fmla="*/ 364550 h 364550"/>
                <a:gd name="connsiteX29" fmla="*/ 136965 w 301870"/>
                <a:gd name="connsiteY29" fmla="*/ 364550 h 364550"/>
                <a:gd name="connsiteX30" fmla="*/ 136965 w 301870"/>
                <a:gd name="connsiteY30" fmla="*/ 364550 h 364550"/>
                <a:gd name="connsiteX31" fmla="*/ 83938 w 301870"/>
                <a:gd name="connsiteY31" fmla="*/ 354915 h 364550"/>
                <a:gd name="connsiteX32" fmla="*/ 42596 w 301870"/>
                <a:gd name="connsiteY32" fmla="*/ 327206 h 364550"/>
                <a:gd name="connsiteX33" fmla="*/ 14435 w 301870"/>
                <a:gd name="connsiteY33" fmla="*/ 283209 h 364550"/>
                <a:gd name="connsiteX34" fmla="*/ 965 w 301870"/>
                <a:gd name="connsiteY34" fmla="*/ 224723 h 364550"/>
                <a:gd name="connsiteX35" fmla="*/ 0 w 301870"/>
                <a:gd name="connsiteY35" fmla="*/ 201705 h 364550"/>
                <a:gd name="connsiteX36" fmla="*/ 6193 w 301870"/>
                <a:gd name="connsiteY36" fmla="*/ 152897 h 364550"/>
                <a:gd name="connsiteX37" fmla="*/ 24572 w 301870"/>
                <a:gd name="connsiteY37" fmla="*/ 106106 h 364550"/>
                <a:gd name="connsiteX38" fmla="*/ 54836 w 301870"/>
                <a:gd name="connsiteY38" fmla="*/ 64378 h 364550"/>
                <a:gd name="connsiteX39" fmla="*/ 59041 w 301870"/>
                <a:gd name="connsiteY39" fmla="*/ 88482 h 364550"/>
                <a:gd name="connsiteX40" fmla="*/ 54836 w 301870"/>
                <a:gd name="connsiteY40" fmla="*/ 64374 h 364550"/>
                <a:gd name="connsiteX41" fmla="*/ 96680 w 301870"/>
                <a:gd name="connsiteY41" fmla="*/ 30754 h 364550"/>
                <a:gd name="connsiteX42" fmla="*/ 149806 w 301870"/>
                <a:gd name="connsiteY42" fmla="*/ 8277 h 36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1870" h="364550">
                  <a:moveTo>
                    <a:pt x="200282" y="73115"/>
                  </a:moveTo>
                  <a:lnTo>
                    <a:pt x="146087" y="84633"/>
                  </a:lnTo>
                  <a:lnTo>
                    <a:pt x="105601" y="116625"/>
                  </a:lnTo>
                  <a:lnTo>
                    <a:pt x="82514" y="165233"/>
                  </a:lnTo>
                  <a:lnTo>
                    <a:pt x="78553" y="200319"/>
                  </a:lnTo>
                  <a:lnTo>
                    <a:pt x="78555" y="200332"/>
                  </a:lnTo>
                  <a:lnTo>
                    <a:pt x="92053" y="260408"/>
                  </a:lnTo>
                  <a:lnTo>
                    <a:pt x="129930" y="289526"/>
                  </a:lnTo>
                  <a:lnTo>
                    <a:pt x="130730" y="298055"/>
                  </a:lnTo>
                  <a:lnTo>
                    <a:pt x="129930" y="289526"/>
                  </a:lnTo>
                  <a:lnTo>
                    <a:pt x="146523" y="291432"/>
                  </a:lnTo>
                  <a:lnTo>
                    <a:pt x="191056" y="271984"/>
                  </a:lnTo>
                  <a:lnTo>
                    <a:pt x="219163" y="225927"/>
                  </a:lnTo>
                  <a:lnTo>
                    <a:pt x="226008" y="201312"/>
                  </a:lnTo>
                  <a:lnTo>
                    <a:pt x="226008" y="74438"/>
                  </a:lnTo>
                  <a:lnTo>
                    <a:pt x="215474" y="73261"/>
                  </a:lnTo>
                  <a:close/>
                  <a:moveTo>
                    <a:pt x="213911" y="0"/>
                  </a:moveTo>
                  <a:lnTo>
                    <a:pt x="235026" y="0"/>
                  </a:lnTo>
                  <a:lnTo>
                    <a:pt x="263499" y="2790"/>
                  </a:lnTo>
                  <a:lnTo>
                    <a:pt x="292655" y="7644"/>
                  </a:lnTo>
                  <a:lnTo>
                    <a:pt x="301870" y="9160"/>
                  </a:lnTo>
                  <a:lnTo>
                    <a:pt x="301870" y="357740"/>
                  </a:lnTo>
                  <a:lnTo>
                    <a:pt x="229438" y="357740"/>
                  </a:lnTo>
                  <a:lnTo>
                    <a:pt x="229438" y="316915"/>
                  </a:lnTo>
                  <a:lnTo>
                    <a:pt x="190400" y="350451"/>
                  </a:lnTo>
                  <a:lnTo>
                    <a:pt x="143092" y="364373"/>
                  </a:lnTo>
                  <a:lnTo>
                    <a:pt x="136968" y="364550"/>
                  </a:lnTo>
                  <a:lnTo>
                    <a:pt x="136968" y="364550"/>
                  </a:lnTo>
                  <a:lnTo>
                    <a:pt x="136968" y="364550"/>
                  </a:lnTo>
                  <a:lnTo>
                    <a:pt x="136965" y="364550"/>
                  </a:lnTo>
                  <a:lnTo>
                    <a:pt x="136965" y="364550"/>
                  </a:lnTo>
                  <a:lnTo>
                    <a:pt x="83938" y="354915"/>
                  </a:lnTo>
                  <a:lnTo>
                    <a:pt x="42596" y="327206"/>
                  </a:lnTo>
                  <a:lnTo>
                    <a:pt x="14435" y="283209"/>
                  </a:lnTo>
                  <a:lnTo>
                    <a:pt x="965" y="224723"/>
                  </a:lnTo>
                  <a:lnTo>
                    <a:pt x="0" y="201705"/>
                  </a:lnTo>
                  <a:lnTo>
                    <a:pt x="6193" y="152897"/>
                  </a:lnTo>
                  <a:lnTo>
                    <a:pt x="24572" y="106106"/>
                  </a:lnTo>
                  <a:lnTo>
                    <a:pt x="54836" y="64378"/>
                  </a:lnTo>
                  <a:lnTo>
                    <a:pt x="59041" y="88482"/>
                  </a:lnTo>
                  <a:lnTo>
                    <a:pt x="54836" y="64374"/>
                  </a:lnTo>
                  <a:lnTo>
                    <a:pt x="96680" y="30754"/>
                  </a:lnTo>
                  <a:lnTo>
                    <a:pt x="149806" y="8277"/>
                  </a:lnTo>
                  <a:close/>
                </a:path>
              </a:pathLst>
            </a:custGeom>
            <a:solidFill>
              <a:schemeClr val="tx2"/>
            </a:solidFill>
          </p:spPr>
          <p:txBody>
            <a:bodyPr wrap="square" lIns="0" tIns="0" rIns="0" bIns="0" rtlCol="0">
              <a:noAutofit/>
            </a:bodyPr>
            <a:lstStyle/>
            <a:p>
              <a:endParaRPr sz="1350"/>
            </a:p>
          </p:txBody>
        </p:sp>
        <p:sp>
          <p:nvSpPr>
            <p:cNvPr id="22" name="object 19">
              <a:extLst>
                <a:ext uri="{FF2B5EF4-FFF2-40B4-BE49-F238E27FC236}">
                  <a16:creationId xmlns:a16="http://schemas.microsoft.com/office/drawing/2014/main" id="{9E6EB3A6-9E13-4253-A569-5DA2CEE81718}"/>
                </a:ext>
              </a:extLst>
            </p:cNvPr>
            <p:cNvSpPr/>
            <p:nvPr/>
          </p:nvSpPr>
          <p:spPr>
            <a:xfrm>
              <a:off x="2507020" y="5602079"/>
              <a:ext cx="283495" cy="507500"/>
            </a:xfrm>
            <a:custGeom>
              <a:avLst/>
              <a:gdLst/>
              <a:ahLst/>
              <a:cxnLst/>
              <a:rect l="l" t="t" r="r" b="b"/>
              <a:pathLst>
                <a:path w="73469" h="131521">
                  <a:moveTo>
                    <a:pt x="0" y="0"/>
                  </a:moveTo>
                  <a:lnTo>
                    <a:pt x="0" y="131521"/>
                  </a:lnTo>
                  <a:lnTo>
                    <a:pt x="19837" y="131521"/>
                  </a:lnTo>
                  <a:lnTo>
                    <a:pt x="19837" y="74879"/>
                  </a:lnTo>
                  <a:lnTo>
                    <a:pt x="22066" y="70983"/>
                  </a:lnTo>
                  <a:lnTo>
                    <a:pt x="32086" y="61734"/>
                  </a:lnTo>
                  <a:lnTo>
                    <a:pt x="44678" y="57594"/>
                  </a:lnTo>
                  <a:lnTo>
                    <a:pt x="50215" y="57594"/>
                  </a:lnTo>
                  <a:lnTo>
                    <a:pt x="53632" y="59855"/>
                  </a:lnTo>
                  <a:lnTo>
                    <a:pt x="53632" y="131521"/>
                  </a:lnTo>
                  <a:lnTo>
                    <a:pt x="73469" y="131521"/>
                  </a:lnTo>
                  <a:lnTo>
                    <a:pt x="73460" y="67029"/>
                  </a:lnTo>
                  <a:lnTo>
                    <a:pt x="70427" y="51294"/>
                  </a:lnTo>
                  <a:lnTo>
                    <a:pt x="61994" y="41808"/>
                  </a:lnTo>
                  <a:lnTo>
                    <a:pt x="48209" y="38633"/>
                  </a:lnTo>
                  <a:lnTo>
                    <a:pt x="42187" y="39230"/>
                  </a:lnTo>
                  <a:lnTo>
                    <a:pt x="29773" y="43970"/>
                  </a:lnTo>
                  <a:lnTo>
                    <a:pt x="19837" y="51384"/>
                  </a:lnTo>
                  <a:lnTo>
                    <a:pt x="19837" y="0"/>
                  </a:lnTo>
                  <a:lnTo>
                    <a:pt x="0" y="0"/>
                  </a:lnTo>
                  <a:close/>
                </a:path>
              </a:pathLst>
            </a:custGeom>
            <a:solidFill>
              <a:schemeClr val="tx2"/>
            </a:solidFill>
          </p:spPr>
          <p:txBody>
            <a:bodyPr wrap="square" lIns="0" tIns="0" rIns="0" bIns="0" rtlCol="0">
              <a:noAutofit/>
            </a:bodyPr>
            <a:lstStyle/>
            <a:p>
              <a:endParaRPr sz="1350"/>
            </a:p>
          </p:txBody>
        </p:sp>
        <p:sp>
          <p:nvSpPr>
            <p:cNvPr id="23" name="Forme libre : forme 22">
              <a:extLst>
                <a:ext uri="{FF2B5EF4-FFF2-40B4-BE49-F238E27FC236}">
                  <a16:creationId xmlns:a16="http://schemas.microsoft.com/office/drawing/2014/main" id="{D57C1F48-D3D3-416E-A129-0ABD4CBB0A52}"/>
                </a:ext>
              </a:extLst>
            </p:cNvPr>
            <p:cNvSpPr/>
            <p:nvPr/>
          </p:nvSpPr>
          <p:spPr>
            <a:xfrm>
              <a:off x="2118947" y="5751156"/>
              <a:ext cx="310741" cy="508187"/>
            </a:xfrm>
            <a:custGeom>
              <a:avLst/>
              <a:gdLst>
                <a:gd name="connsiteX0" fmla="*/ 177153 w 310741"/>
                <a:gd name="connsiteY0" fmla="*/ 0 h 508187"/>
                <a:gd name="connsiteX1" fmla="*/ 227868 w 310741"/>
                <a:gd name="connsiteY1" fmla="*/ 10175 h 508187"/>
                <a:gd name="connsiteX2" fmla="*/ 268214 w 310741"/>
                <a:gd name="connsiteY2" fmla="*/ 39038 h 508187"/>
                <a:gd name="connsiteX3" fmla="*/ 296178 w 310741"/>
                <a:gd name="connsiteY3" fmla="*/ 84089 h 508187"/>
                <a:gd name="connsiteX4" fmla="*/ 309761 w 310741"/>
                <a:gd name="connsiteY4" fmla="*/ 142833 h 508187"/>
                <a:gd name="connsiteX5" fmla="*/ 310741 w 310741"/>
                <a:gd name="connsiteY5" fmla="*/ 165588 h 508187"/>
                <a:gd name="connsiteX6" fmla="*/ 305069 w 310741"/>
                <a:gd name="connsiteY6" fmla="*/ 217144 h 508187"/>
                <a:gd name="connsiteX7" fmla="*/ 287743 w 310741"/>
                <a:gd name="connsiteY7" fmla="*/ 265617 h 508187"/>
                <a:gd name="connsiteX8" fmla="*/ 258301 w 310741"/>
                <a:gd name="connsiteY8" fmla="*/ 307762 h 508187"/>
                <a:gd name="connsiteX9" fmla="*/ 216288 w 310741"/>
                <a:gd name="connsiteY9" fmla="*/ 340334 h 508187"/>
                <a:gd name="connsiteX10" fmla="*/ 161240 w 310741"/>
                <a:gd name="connsiteY10" fmla="*/ 360086 h 508187"/>
                <a:gd name="connsiteX11" fmla="*/ 162804 w 310741"/>
                <a:gd name="connsiteY11" fmla="*/ 338942 h 508187"/>
                <a:gd name="connsiteX12" fmla="*/ 161240 w 310741"/>
                <a:gd name="connsiteY12" fmla="*/ 360082 h 508187"/>
                <a:gd name="connsiteX13" fmla="*/ 113840 w 310741"/>
                <a:gd name="connsiteY13" fmla="*/ 364546 h 508187"/>
                <a:gd name="connsiteX14" fmla="*/ 103942 w 310741"/>
                <a:gd name="connsiteY14" fmla="*/ 364546 h 508187"/>
                <a:gd name="connsiteX15" fmla="*/ 90564 w 310741"/>
                <a:gd name="connsiteY15" fmla="*/ 363616 h 508187"/>
                <a:gd name="connsiteX16" fmla="*/ 99385 w 310741"/>
                <a:gd name="connsiteY16" fmla="*/ 294812 h 508187"/>
                <a:gd name="connsiteX17" fmla="*/ 110460 w 310741"/>
                <a:gd name="connsiteY17" fmla="*/ 294812 h 508187"/>
                <a:gd name="connsiteX18" fmla="*/ 166831 w 310741"/>
                <a:gd name="connsiteY18" fmla="*/ 284513 h 508187"/>
                <a:gd name="connsiteX19" fmla="*/ 166831 w 310741"/>
                <a:gd name="connsiteY19" fmla="*/ 284514 h 508187"/>
                <a:gd name="connsiteX20" fmla="*/ 206363 w 310741"/>
                <a:gd name="connsiteY20" fmla="*/ 254315 h 508187"/>
                <a:gd name="connsiteX21" fmla="*/ 228084 w 310741"/>
                <a:gd name="connsiteY21" fmla="*/ 205263 h 508187"/>
                <a:gd name="connsiteX22" fmla="*/ 232186 w 310741"/>
                <a:gd name="connsiteY22" fmla="*/ 163528 h 508187"/>
                <a:gd name="connsiteX23" fmla="*/ 218310 w 310741"/>
                <a:gd name="connsiteY23" fmla="*/ 103749 h 508187"/>
                <a:gd name="connsiteX24" fmla="*/ 180653 w 310741"/>
                <a:gd name="connsiteY24" fmla="*/ 74681 h 508187"/>
                <a:gd name="connsiteX25" fmla="*/ 166958 w 310741"/>
                <a:gd name="connsiteY25" fmla="*/ 73165 h 508187"/>
                <a:gd name="connsiteX26" fmla="*/ 126357 w 310741"/>
                <a:gd name="connsiteY26" fmla="*/ 85852 h 508187"/>
                <a:gd name="connsiteX27" fmla="*/ 90957 w 310741"/>
                <a:gd name="connsiteY27" fmla="*/ 125381 h 508187"/>
                <a:gd name="connsiteX28" fmla="*/ 76545 w 310741"/>
                <a:gd name="connsiteY28" fmla="*/ 164118 h 508187"/>
                <a:gd name="connsiteX29" fmla="*/ 76545 w 310741"/>
                <a:gd name="connsiteY29" fmla="*/ 291923 h 508187"/>
                <a:gd name="connsiteX30" fmla="*/ 88013 w 310741"/>
                <a:gd name="connsiteY30" fmla="*/ 293836 h 508187"/>
                <a:gd name="connsiteX31" fmla="*/ 99381 w 310741"/>
                <a:gd name="connsiteY31" fmla="*/ 294817 h 508187"/>
                <a:gd name="connsiteX32" fmla="*/ 90560 w 310741"/>
                <a:gd name="connsiteY32" fmla="*/ 363621 h 508187"/>
                <a:gd name="connsiteX33" fmla="*/ 76545 w 310741"/>
                <a:gd name="connsiteY33" fmla="*/ 362000 h 508187"/>
                <a:gd name="connsiteX34" fmla="*/ 76545 w 310741"/>
                <a:gd name="connsiteY34" fmla="*/ 508187 h 508187"/>
                <a:gd name="connsiteX35" fmla="*/ 0 w 310741"/>
                <a:gd name="connsiteY35" fmla="*/ 508187 h 508187"/>
                <a:gd name="connsiteX36" fmla="*/ 0 w 310741"/>
                <a:gd name="connsiteY36" fmla="*/ 6810 h 508187"/>
                <a:gd name="connsiteX37" fmla="*/ 73165 w 310741"/>
                <a:gd name="connsiteY37" fmla="*/ 6810 h 508187"/>
                <a:gd name="connsiteX38" fmla="*/ 73165 w 310741"/>
                <a:gd name="connsiteY38" fmla="*/ 49985 h 508187"/>
                <a:gd name="connsiteX39" fmla="*/ 111740 w 310741"/>
                <a:gd name="connsiteY39" fmla="*/ 17306 h 508187"/>
                <a:gd name="connsiteX40" fmla="*/ 159017 w 310741"/>
                <a:gd name="connsiteY40" fmla="*/ 1235 h 5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0741" h="508187">
                  <a:moveTo>
                    <a:pt x="177153" y="0"/>
                  </a:moveTo>
                  <a:lnTo>
                    <a:pt x="227868" y="10175"/>
                  </a:lnTo>
                  <a:lnTo>
                    <a:pt x="268214" y="39038"/>
                  </a:lnTo>
                  <a:lnTo>
                    <a:pt x="296178" y="84089"/>
                  </a:lnTo>
                  <a:lnTo>
                    <a:pt x="309761" y="142833"/>
                  </a:lnTo>
                  <a:lnTo>
                    <a:pt x="310741" y="165588"/>
                  </a:lnTo>
                  <a:lnTo>
                    <a:pt x="305069" y="217144"/>
                  </a:lnTo>
                  <a:lnTo>
                    <a:pt x="287743" y="265617"/>
                  </a:lnTo>
                  <a:lnTo>
                    <a:pt x="258301" y="307762"/>
                  </a:lnTo>
                  <a:lnTo>
                    <a:pt x="216288" y="340334"/>
                  </a:lnTo>
                  <a:lnTo>
                    <a:pt x="161240" y="360086"/>
                  </a:lnTo>
                  <a:lnTo>
                    <a:pt x="162804" y="338942"/>
                  </a:lnTo>
                  <a:lnTo>
                    <a:pt x="161240" y="360082"/>
                  </a:lnTo>
                  <a:lnTo>
                    <a:pt x="113840" y="364546"/>
                  </a:lnTo>
                  <a:lnTo>
                    <a:pt x="103942" y="364546"/>
                  </a:lnTo>
                  <a:lnTo>
                    <a:pt x="90564" y="363616"/>
                  </a:lnTo>
                  <a:lnTo>
                    <a:pt x="99385" y="294812"/>
                  </a:lnTo>
                  <a:lnTo>
                    <a:pt x="110460" y="294812"/>
                  </a:lnTo>
                  <a:lnTo>
                    <a:pt x="166831" y="284513"/>
                  </a:lnTo>
                  <a:lnTo>
                    <a:pt x="166831" y="284514"/>
                  </a:lnTo>
                  <a:lnTo>
                    <a:pt x="206363" y="254315"/>
                  </a:lnTo>
                  <a:lnTo>
                    <a:pt x="228084" y="205263"/>
                  </a:lnTo>
                  <a:lnTo>
                    <a:pt x="232186" y="163528"/>
                  </a:lnTo>
                  <a:lnTo>
                    <a:pt x="218310" y="103749"/>
                  </a:lnTo>
                  <a:lnTo>
                    <a:pt x="180653" y="74681"/>
                  </a:lnTo>
                  <a:lnTo>
                    <a:pt x="166958" y="73165"/>
                  </a:lnTo>
                  <a:lnTo>
                    <a:pt x="126357" y="85852"/>
                  </a:lnTo>
                  <a:lnTo>
                    <a:pt x="90957" y="125381"/>
                  </a:lnTo>
                  <a:lnTo>
                    <a:pt x="76545" y="164118"/>
                  </a:lnTo>
                  <a:lnTo>
                    <a:pt x="76545" y="291923"/>
                  </a:lnTo>
                  <a:lnTo>
                    <a:pt x="88013" y="293836"/>
                  </a:lnTo>
                  <a:lnTo>
                    <a:pt x="99381" y="294817"/>
                  </a:lnTo>
                  <a:lnTo>
                    <a:pt x="90560" y="363621"/>
                  </a:lnTo>
                  <a:lnTo>
                    <a:pt x="76545" y="362000"/>
                  </a:lnTo>
                  <a:lnTo>
                    <a:pt x="76545" y="508187"/>
                  </a:lnTo>
                  <a:lnTo>
                    <a:pt x="0" y="508187"/>
                  </a:lnTo>
                  <a:lnTo>
                    <a:pt x="0" y="6810"/>
                  </a:lnTo>
                  <a:lnTo>
                    <a:pt x="73165" y="6810"/>
                  </a:lnTo>
                  <a:lnTo>
                    <a:pt x="73165" y="49985"/>
                  </a:lnTo>
                  <a:lnTo>
                    <a:pt x="111740" y="17306"/>
                  </a:lnTo>
                  <a:lnTo>
                    <a:pt x="159017" y="1235"/>
                  </a:lnTo>
                  <a:close/>
                </a:path>
              </a:pathLst>
            </a:custGeom>
            <a:solidFill>
              <a:schemeClr val="tx2"/>
            </a:solidFill>
          </p:spPr>
          <p:txBody>
            <a:bodyPr wrap="square" lIns="0" tIns="0" rIns="0" bIns="0" rtlCol="0">
              <a:noAutofit/>
            </a:bodyPr>
            <a:lstStyle/>
            <a:p>
              <a:endParaRPr sz="1350"/>
            </a:p>
          </p:txBody>
        </p:sp>
        <p:sp>
          <p:nvSpPr>
            <p:cNvPr id="24" name="object 22">
              <a:extLst>
                <a:ext uri="{FF2B5EF4-FFF2-40B4-BE49-F238E27FC236}">
                  <a16:creationId xmlns:a16="http://schemas.microsoft.com/office/drawing/2014/main" id="{7FA355EF-ED76-4468-846E-AE44D1E64503}"/>
                </a:ext>
              </a:extLst>
            </p:cNvPr>
            <p:cNvSpPr/>
            <p:nvPr/>
          </p:nvSpPr>
          <p:spPr>
            <a:xfrm>
              <a:off x="1925631" y="5600393"/>
              <a:ext cx="102761" cy="103498"/>
            </a:xfrm>
            <a:custGeom>
              <a:avLst/>
              <a:gdLst/>
              <a:ahLst/>
              <a:cxnLst/>
              <a:rect l="l" t="t" r="r" b="b"/>
              <a:pathLst>
                <a:path w="26631" h="26822">
                  <a:moveTo>
                    <a:pt x="13411" y="26822"/>
                  </a:moveTo>
                  <a:lnTo>
                    <a:pt x="20777" y="26822"/>
                  </a:lnTo>
                  <a:lnTo>
                    <a:pt x="26631" y="20967"/>
                  </a:lnTo>
                  <a:lnTo>
                    <a:pt x="26631" y="5854"/>
                  </a:lnTo>
                  <a:lnTo>
                    <a:pt x="20777" y="0"/>
                  </a:lnTo>
                  <a:lnTo>
                    <a:pt x="5854" y="0"/>
                  </a:lnTo>
                  <a:lnTo>
                    <a:pt x="0" y="5854"/>
                  </a:lnTo>
                  <a:lnTo>
                    <a:pt x="0" y="20967"/>
                  </a:lnTo>
                  <a:lnTo>
                    <a:pt x="5854" y="26822"/>
                  </a:lnTo>
                  <a:lnTo>
                    <a:pt x="13411" y="26822"/>
                  </a:lnTo>
                  <a:close/>
                </a:path>
              </a:pathLst>
            </a:custGeom>
            <a:solidFill>
              <a:schemeClr val="accent1"/>
            </a:solidFill>
          </p:spPr>
          <p:txBody>
            <a:bodyPr wrap="square" lIns="0" tIns="0" rIns="0" bIns="0" rtlCol="0">
              <a:noAutofit/>
            </a:bodyPr>
            <a:lstStyle/>
            <a:p>
              <a:endParaRPr sz="1350"/>
            </a:p>
          </p:txBody>
        </p:sp>
        <p:sp>
          <p:nvSpPr>
            <p:cNvPr id="25" name="Forme libre : forme 24">
              <a:extLst>
                <a:ext uri="{FF2B5EF4-FFF2-40B4-BE49-F238E27FC236}">
                  <a16:creationId xmlns:a16="http://schemas.microsoft.com/office/drawing/2014/main" id="{8C2158C3-161E-4630-99D5-685DAA4DC445}"/>
                </a:ext>
              </a:extLst>
            </p:cNvPr>
            <p:cNvSpPr/>
            <p:nvPr/>
          </p:nvSpPr>
          <p:spPr>
            <a:xfrm>
              <a:off x="-285750" y="5594350"/>
              <a:ext cx="661180" cy="665834"/>
            </a:xfrm>
            <a:custGeom>
              <a:avLst/>
              <a:gdLst>
                <a:gd name="connsiteX0" fmla="*/ 154514 w 661180"/>
                <a:gd name="connsiteY0" fmla="*/ 132704 h 665834"/>
                <a:gd name="connsiteX1" fmla="*/ 154209 w 661180"/>
                <a:gd name="connsiteY1" fmla="*/ 139507 h 665834"/>
                <a:gd name="connsiteX2" fmla="*/ 156779 w 661180"/>
                <a:gd name="connsiteY2" fmla="*/ 194135 h 665834"/>
                <a:gd name="connsiteX3" fmla="*/ 168266 w 661180"/>
                <a:gd name="connsiteY3" fmla="*/ 245533 h 665834"/>
                <a:gd name="connsiteX4" fmla="*/ 188590 w 661180"/>
                <a:gd name="connsiteY4" fmla="*/ 291436 h 665834"/>
                <a:gd name="connsiteX5" fmla="*/ 217681 w 661180"/>
                <a:gd name="connsiteY5" fmla="*/ 329595 h 665834"/>
                <a:gd name="connsiteX6" fmla="*/ 255465 w 661180"/>
                <a:gd name="connsiteY6" fmla="*/ 357740 h 665834"/>
                <a:gd name="connsiteX7" fmla="*/ 261735 w 661180"/>
                <a:gd name="connsiteY7" fmla="*/ 361070 h 665834"/>
                <a:gd name="connsiteX8" fmla="*/ 274820 w 661180"/>
                <a:gd name="connsiteY8" fmla="*/ 366264 h 665834"/>
                <a:gd name="connsiteX9" fmla="*/ 271880 w 661180"/>
                <a:gd name="connsiteY9" fmla="*/ 393854 h 665834"/>
                <a:gd name="connsiteX10" fmla="*/ 275603 w 661180"/>
                <a:gd name="connsiteY10" fmla="*/ 421544 h 665834"/>
                <a:gd name="connsiteX11" fmla="*/ 288885 w 661180"/>
                <a:gd name="connsiteY11" fmla="*/ 449184 h 665834"/>
                <a:gd name="connsiteX12" fmla="*/ 298578 w 661180"/>
                <a:gd name="connsiteY12" fmla="*/ 468010 h 665834"/>
                <a:gd name="connsiteX13" fmla="*/ 324995 w 661180"/>
                <a:gd name="connsiteY13" fmla="*/ 514546 h 665834"/>
                <a:gd name="connsiteX14" fmla="*/ 350273 w 661180"/>
                <a:gd name="connsiteY14" fmla="*/ 541191 h 665834"/>
                <a:gd name="connsiteX15" fmla="*/ 383149 w 661180"/>
                <a:gd name="connsiteY15" fmla="*/ 551474 h 665834"/>
                <a:gd name="connsiteX16" fmla="*/ 432367 w 661180"/>
                <a:gd name="connsiteY16" fmla="*/ 548916 h 665834"/>
                <a:gd name="connsiteX17" fmla="*/ 506666 w 661180"/>
                <a:gd name="connsiteY17" fmla="*/ 537050 h 665834"/>
                <a:gd name="connsiteX18" fmla="*/ 490417 w 661180"/>
                <a:gd name="connsiteY18" fmla="*/ 531316 h 665834"/>
                <a:gd name="connsiteX19" fmla="*/ 441616 w 661180"/>
                <a:gd name="connsiteY19" fmla="*/ 508218 h 665834"/>
                <a:gd name="connsiteX20" fmla="*/ 399387 w 661180"/>
                <a:gd name="connsiteY20" fmla="*/ 478710 h 665834"/>
                <a:gd name="connsiteX21" fmla="*/ 365635 w 661180"/>
                <a:gd name="connsiteY21" fmla="*/ 443758 h 665834"/>
                <a:gd name="connsiteX22" fmla="*/ 342251 w 661180"/>
                <a:gd name="connsiteY22" fmla="*/ 404342 h 665834"/>
                <a:gd name="connsiteX23" fmla="*/ 338477 w 661180"/>
                <a:gd name="connsiteY23" fmla="*/ 395424 h 665834"/>
                <a:gd name="connsiteX24" fmla="*/ 333187 w 661180"/>
                <a:gd name="connsiteY24" fmla="*/ 377535 h 665834"/>
                <a:gd name="connsiteX25" fmla="*/ 352665 w 661180"/>
                <a:gd name="connsiteY25" fmla="*/ 377211 h 665834"/>
                <a:gd name="connsiteX26" fmla="*/ 402045 w 661180"/>
                <a:gd name="connsiteY26" fmla="*/ 368583 h 665834"/>
                <a:gd name="connsiteX27" fmla="*/ 448458 w 661180"/>
                <a:gd name="connsiteY27" fmla="*/ 350173 h 665834"/>
                <a:gd name="connsiteX28" fmla="*/ 489024 w 661180"/>
                <a:gd name="connsiteY28" fmla="*/ 323730 h 665834"/>
                <a:gd name="connsiteX29" fmla="*/ 466524 w 661180"/>
                <a:gd name="connsiteY29" fmla="*/ 328194 h 665834"/>
                <a:gd name="connsiteX30" fmla="*/ 415732 w 661180"/>
                <a:gd name="connsiteY30" fmla="*/ 332879 h 665834"/>
                <a:gd name="connsiteX31" fmla="*/ 368486 w 661180"/>
                <a:gd name="connsiteY31" fmla="*/ 329317 h 665834"/>
                <a:gd name="connsiteX32" fmla="*/ 324856 w 661180"/>
                <a:gd name="connsiteY32" fmla="*/ 317556 h 665834"/>
                <a:gd name="connsiteX33" fmla="*/ 323775 w 661180"/>
                <a:gd name="connsiteY33" fmla="*/ 265120 h 665834"/>
                <a:gd name="connsiteX34" fmla="*/ 337400 w 661180"/>
                <a:gd name="connsiteY34" fmla="*/ 224148 h 665834"/>
                <a:gd name="connsiteX35" fmla="*/ 319708 w 661180"/>
                <a:gd name="connsiteY35" fmla="*/ 249928 h 665834"/>
                <a:gd name="connsiteX36" fmla="*/ 304127 w 661180"/>
                <a:gd name="connsiteY36" fmla="*/ 276048 h 665834"/>
                <a:gd name="connsiteX37" fmla="*/ 292709 w 661180"/>
                <a:gd name="connsiteY37" fmla="*/ 302264 h 665834"/>
                <a:gd name="connsiteX38" fmla="*/ 269823 w 661180"/>
                <a:gd name="connsiteY38" fmla="*/ 289082 h 665834"/>
                <a:gd name="connsiteX39" fmla="*/ 248797 w 661180"/>
                <a:gd name="connsiteY39" fmla="*/ 271734 h 665834"/>
                <a:gd name="connsiteX40" fmla="*/ 229832 w 661180"/>
                <a:gd name="connsiteY40" fmla="*/ 250025 h 665834"/>
                <a:gd name="connsiteX41" fmla="*/ 197747 w 661180"/>
                <a:gd name="connsiteY41" fmla="*/ 212418 h 665834"/>
                <a:gd name="connsiteX42" fmla="*/ 176416 w 661180"/>
                <a:gd name="connsiteY42" fmla="*/ 180329 h 665834"/>
                <a:gd name="connsiteX43" fmla="*/ 347742 w 661180"/>
                <a:gd name="connsiteY43" fmla="*/ 128784 h 665834"/>
                <a:gd name="connsiteX44" fmla="*/ 332596 w 661180"/>
                <a:gd name="connsiteY44" fmla="*/ 143925 h 665834"/>
                <a:gd name="connsiteX45" fmla="*/ 332596 w 661180"/>
                <a:gd name="connsiteY45" fmla="*/ 181270 h 665834"/>
                <a:gd name="connsiteX46" fmla="*/ 347742 w 661180"/>
                <a:gd name="connsiteY46" fmla="*/ 196412 h 665834"/>
                <a:gd name="connsiteX47" fmla="*/ 385082 w 661180"/>
                <a:gd name="connsiteY47" fmla="*/ 196412 h 665834"/>
                <a:gd name="connsiteX48" fmla="*/ 400224 w 661180"/>
                <a:gd name="connsiteY48" fmla="*/ 181270 h 665834"/>
                <a:gd name="connsiteX49" fmla="*/ 400224 w 661180"/>
                <a:gd name="connsiteY49" fmla="*/ 162598 h 665834"/>
                <a:gd name="connsiteX50" fmla="*/ 400224 w 661180"/>
                <a:gd name="connsiteY50" fmla="*/ 143925 h 665834"/>
                <a:gd name="connsiteX51" fmla="*/ 385082 w 661180"/>
                <a:gd name="connsiteY51" fmla="*/ 128784 h 665834"/>
                <a:gd name="connsiteX52" fmla="*/ 332940 w 661180"/>
                <a:gd name="connsiteY52" fmla="*/ 0 h 665834"/>
                <a:gd name="connsiteX53" fmla="*/ 363601 w 661180"/>
                <a:gd name="connsiteY53" fmla="*/ 1373 h 665834"/>
                <a:gd name="connsiteX54" fmla="*/ 418097 w 661180"/>
                <a:gd name="connsiteY54" fmla="*/ 10924 h 665834"/>
                <a:gd name="connsiteX55" fmla="*/ 468974 w 661180"/>
                <a:gd name="connsiteY55" fmla="*/ 28959 h 665834"/>
                <a:gd name="connsiteX56" fmla="*/ 515491 w 661180"/>
                <a:gd name="connsiteY56" fmla="*/ 54766 h 665834"/>
                <a:gd name="connsiteX57" fmla="*/ 556899 w 661180"/>
                <a:gd name="connsiteY57" fmla="*/ 87631 h 665834"/>
                <a:gd name="connsiteX58" fmla="*/ 592449 w 661180"/>
                <a:gd name="connsiteY58" fmla="*/ 126843 h 665834"/>
                <a:gd name="connsiteX59" fmla="*/ 621401 w 661180"/>
                <a:gd name="connsiteY59" fmla="*/ 171685 h 665834"/>
                <a:gd name="connsiteX60" fmla="*/ 643001 w 661180"/>
                <a:gd name="connsiteY60" fmla="*/ 221451 h 665834"/>
                <a:gd name="connsiteX61" fmla="*/ 656511 w 661180"/>
                <a:gd name="connsiteY61" fmla="*/ 275426 h 665834"/>
                <a:gd name="connsiteX62" fmla="*/ 661180 w 661180"/>
                <a:gd name="connsiteY62" fmla="*/ 332894 h 665834"/>
                <a:gd name="connsiteX63" fmla="*/ 659798 w 661180"/>
                <a:gd name="connsiteY63" fmla="*/ 364350 h 665834"/>
                <a:gd name="connsiteX64" fmla="*/ 650260 w 661180"/>
                <a:gd name="connsiteY64" fmla="*/ 420027 h 665834"/>
                <a:gd name="connsiteX65" fmla="*/ 632286 w 661180"/>
                <a:gd name="connsiteY65" fmla="*/ 471819 h 665834"/>
                <a:gd name="connsiteX66" fmla="*/ 606626 w 661180"/>
                <a:gd name="connsiteY66" fmla="*/ 519018 h 665834"/>
                <a:gd name="connsiteX67" fmla="*/ 574020 w 661180"/>
                <a:gd name="connsiteY67" fmla="*/ 560912 h 665834"/>
                <a:gd name="connsiteX68" fmla="*/ 535213 w 661180"/>
                <a:gd name="connsiteY68" fmla="*/ 596783 h 665834"/>
                <a:gd name="connsiteX69" fmla="*/ 490957 w 661180"/>
                <a:gd name="connsiteY69" fmla="*/ 625928 h 665834"/>
                <a:gd name="connsiteX70" fmla="*/ 441998 w 661180"/>
                <a:gd name="connsiteY70" fmla="*/ 647625 h 665834"/>
                <a:gd name="connsiteX71" fmla="*/ 389076 w 661180"/>
                <a:gd name="connsiteY71" fmla="*/ 661165 h 665834"/>
                <a:gd name="connsiteX72" fmla="*/ 332940 w 661180"/>
                <a:gd name="connsiteY72" fmla="*/ 665834 h 665834"/>
                <a:gd name="connsiteX73" fmla="*/ 297853 w 661180"/>
                <a:gd name="connsiteY73" fmla="*/ 664113 h 665834"/>
                <a:gd name="connsiteX74" fmla="*/ 242781 w 661180"/>
                <a:gd name="connsiteY74" fmla="*/ 654104 h 665834"/>
                <a:gd name="connsiteX75" fmla="*/ 191573 w 661180"/>
                <a:gd name="connsiteY75" fmla="*/ 635767 h 665834"/>
                <a:gd name="connsiteX76" fmla="*/ 144933 w 661180"/>
                <a:gd name="connsiteY76" fmla="*/ 609802 h 665834"/>
                <a:gd name="connsiteX77" fmla="*/ 103552 w 661180"/>
                <a:gd name="connsiteY77" fmla="*/ 576907 h 665834"/>
                <a:gd name="connsiteX78" fmla="*/ 68133 w 661180"/>
                <a:gd name="connsiteY78" fmla="*/ 537779 h 665834"/>
                <a:gd name="connsiteX79" fmla="*/ 39370 w 661180"/>
                <a:gd name="connsiteY79" fmla="*/ 493119 h 665834"/>
                <a:gd name="connsiteX80" fmla="*/ 17962 w 661180"/>
                <a:gd name="connsiteY80" fmla="*/ 443619 h 665834"/>
                <a:gd name="connsiteX81" fmla="*/ 4603 w 661180"/>
                <a:gd name="connsiteY81" fmla="*/ 389976 h 665834"/>
                <a:gd name="connsiteX82" fmla="*/ 0 w 661180"/>
                <a:gd name="connsiteY82" fmla="*/ 332894 h 665834"/>
                <a:gd name="connsiteX83" fmla="*/ 1717 w 661180"/>
                <a:gd name="connsiteY83" fmla="*/ 297849 h 665834"/>
                <a:gd name="connsiteX84" fmla="*/ 11723 w 661180"/>
                <a:gd name="connsiteY84" fmla="*/ 242782 h 665834"/>
                <a:gd name="connsiteX85" fmla="*/ 30055 w 661180"/>
                <a:gd name="connsiteY85" fmla="*/ 191581 h 665834"/>
                <a:gd name="connsiteX86" fmla="*/ 56017 w 661180"/>
                <a:gd name="connsiteY86" fmla="*/ 144940 h 665834"/>
                <a:gd name="connsiteX87" fmla="*/ 88912 w 661180"/>
                <a:gd name="connsiteY87" fmla="*/ 103560 h 665834"/>
                <a:gd name="connsiteX88" fmla="*/ 128039 w 661180"/>
                <a:gd name="connsiteY88" fmla="*/ 68141 h 665834"/>
                <a:gd name="connsiteX89" fmla="*/ 172704 w 661180"/>
                <a:gd name="connsiteY89" fmla="*/ 39374 h 665834"/>
                <a:gd name="connsiteX90" fmla="*/ 222207 w 661180"/>
                <a:gd name="connsiteY90" fmla="*/ 17962 h 665834"/>
                <a:gd name="connsiteX91" fmla="*/ 275854 w 661180"/>
                <a:gd name="connsiteY91" fmla="*/ 4607 h 6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61180" h="665834">
                  <a:moveTo>
                    <a:pt x="154514" y="132704"/>
                  </a:moveTo>
                  <a:lnTo>
                    <a:pt x="154209" y="139507"/>
                  </a:lnTo>
                  <a:lnTo>
                    <a:pt x="156779" y="194135"/>
                  </a:lnTo>
                  <a:lnTo>
                    <a:pt x="168266" y="245533"/>
                  </a:lnTo>
                  <a:lnTo>
                    <a:pt x="188590" y="291436"/>
                  </a:lnTo>
                  <a:lnTo>
                    <a:pt x="217681" y="329595"/>
                  </a:lnTo>
                  <a:lnTo>
                    <a:pt x="255465" y="357740"/>
                  </a:lnTo>
                  <a:lnTo>
                    <a:pt x="261735" y="361070"/>
                  </a:lnTo>
                  <a:lnTo>
                    <a:pt x="274820" y="366264"/>
                  </a:lnTo>
                  <a:lnTo>
                    <a:pt x="271880" y="393854"/>
                  </a:lnTo>
                  <a:lnTo>
                    <a:pt x="275603" y="421544"/>
                  </a:lnTo>
                  <a:lnTo>
                    <a:pt x="288885" y="449184"/>
                  </a:lnTo>
                  <a:lnTo>
                    <a:pt x="298578" y="468010"/>
                  </a:lnTo>
                  <a:lnTo>
                    <a:pt x="324995" y="514546"/>
                  </a:lnTo>
                  <a:lnTo>
                    <a:pt x="350273" y="541191"/>
                  </a:lnTo>
                  <a:lnTo>
                    <a:pt x="383149" y="551474"/>
                  </a:lnTo>
                  <a:lnTo>
                    <a:pt x="432367" y="548916"/>
                  </a:lnTo>
                  <a:lnTo>
                    <a:pt x="506666" y="537050"/>
                  </a:lnTo>
                  <a:lnTo>
                    <a:pt x="490417" y="531316"/>
                  </a:lnTo>
                  <a:lnTo>
                    <a:pt x="441616" y="508218"/>
                  </a:lnTo>
                  <a:lnTo>
                    <a:pt x="399387" y="478710"/>
                  </a:lnTo>
                  <a:lnTo>
                    <a:pt x="365635" y="443758"/>
                  </a:lnTo>
                  <a:lnTo>
                    <a:pt x="342251" y="404342"/>
                  </a:lnTo>
                  <a:lnTo>
                    <a:pt x="338477" y="395424"/>
                  </a:lnTo>
                  <a:lnTo>
                    <a:pt x="333187" y="377535"/>
                  </a:lnTo>
                  <a:lnTo>
                    <a:pt x="352665" y="377211"/>
                  </a:lnTo>
                  <a:lnTo>
                    <a:pt x="402045" y="368583"/>
                  </a:lnTo>
                  <a:lnTo>
                    <a:pt x="448458" y="350173"/>
                  </a:lnTo>
                  <a:lnTo>
                    <a:pt x="489024" y="323730"/>
                  </a:lnTo>
                  <a:lnTo>
                    <a:pt x="466524" y="328194"/>
                  </a:lnTo>
                  <a:lnTo>
                    <a:pt x="415732" y="332879"/>
                  </a:lnTo>
                  <a:lnTo>
                    <a:pt x="368486" y="329317"/>
                  </a:lnTo>
                  <a:lnTo>
                    <a:pt x="324856" y="317556"/>
                  </a:lnTo>
                  <a:lnTo>
                    <a:pt x="323775" y="265120"/>
                  </a:lnTo>
                  <a:lnTo>
                    <a:pt x="337400" y="224148"/>
                  </a:lnTo>
                  <a:lnTo>
                    <a:pt x="319708" y="249928"/>
                  </a:lnTo>
                  <a:lnTo>
                    <a:pt x="304127" y="276048"/>
                  </a:lnTo>
                  <a:lnTo>
                    <a:pt x="292709" y="302264"/>
                  </a:lnTo>
                  <a:lnTo>
                    <a:pt x="269823" y="289082"/>
                  </a:lnTo>
                  <a:lnTo>
                    <a:pt x="248797" y="271734"/>
                  </a:lnTo>
                  <a:lnTo>
                    <a:pt x="229832" y="250025"/>
                  </a:lnTo>
                  <a:lnTo>
                    <a:pt x="197747" y="212418"/>
                  </a:lnTo>
                  <a:lnTo>
                    <a:pt x="176416" y="180329"/>
                  </a:lnTo>
                  <a:close/>
                  <a:moveTo>
                    <a:pt x="347742" y="128784"/>
                  </a:moveTo>
                  <a:lnTo>
                    <a:pt x="332596" y="143925"/>
                  </a:lnTo>
                  <a:lnTo>
                    <a:pt x="332596" y="181270"/>
                  </a:lnTo>
                  <a:lnTo>
                    <a:pt x="347742" y="196412"/>
                  </a:lnTo>
                  <a:lnTo>
                    <a:pt x="385082" y="196412"/>
                  </a:lnTo>
                  <a:lnTo>
                    <a:pt x="400224" y="181270"/>
                  </a:lnTo>
                  <a:lnTo>
                    <a:pt x="400224" y="162598"/>
                  </a:lnTo>
                  <a:lnTo>
                    <a:pt x="400224" y="143925"/>
                  </a:lnTo>
                  <a:lnTo>
                    <a:pt x="385082" y="128784"/>
                  </a:lnTo>
                  <a:close/>
                  <a:moveTo>
                    <a:pt x="332940" y="0"/>
                  </a:moveTo>
                  <a:lnTo>
                    <a:pt x="363601" y="1373"/>
                  </a:lnTo>
                  <a:lnTo>
                    <a:pt x="418097" y="10924"/>
                  </a:lnTo>
                  <a:lnTo>
                    <a:pt x="468974" y="28959"/>
                  </a:lnTo>
                  <a:lnTo>
                    <a:pt x="515491" y="54766"/>
                  </a:lnTo>
                  <a:lnTo>
                    <a:pt x="556899" y="87631"/>
                  </a:lnTo>
                  <a:lnTo>
                    <a:pt x="592449" y="126843"/>
                  </a:lnTo>
                  <a:lnTo>
                    <a:pt x="621401" y="171685"/>
                  </a:lnTo>
                  <a:lnTo>
                    <a:pt x="643001" y="221451"/>
                  </a:lnTo>
                  <a:lnTo>
                    <a:pt x="656511" y="275426"/>
                  </a:lnTo>
                  <a:lnTo>
                    <a:pt x="661180" y="332894"/>
                  </a:lnTo>
                  <a:lnTo>
                    <a:pt x="659798" y="364350"/>
                  </a:lnTo>
                  <a:lnTo>
                    <a:pt x="650260" y="420027"/>
                  </a:lnTo>
                  <a:lnTo>
                    <a:pt x="632286" y="471819"/>
                  </a:lnTo>
                  <a:lnTo>
                    <a:pt x="606626" y="519018"/>
                  </a:lnTo>
                  <a:lnTo>
                    <a:pt x="574020" y="560912"/>
                  </a:lnTo>
                  <a:lnTo>
                    <a:pt x="535213" y="596783"/>
                  </a:lnTo>
                  <a:lnTo>
                    <a:pt x="490957" y="625928"/>
                  </a:lnTo>
                  <a:lnTo>
                    <a:pt x="441998" y="647625"/>
                  </a:lnTo>
                  <a:lnTo>
                    <a:pt x="389076" y="661165"/>
                  </a:lnTo>
                  <a:lnTo>
                    <a:pt x="332940" y="665834"/>
                  </a:lnTo>
                  <a:lnTo>
                    <a:pt x="297853" y="664113"/>
                  </a:lnTo>
                  <a:lnTo>
                    <a:pt x="242781" y="654104"/>
                  </a:lnTo>
                  <a:lnTo>
                    <a:pt x="191573" y="635767"/>
                  </a:lnTo>
                  <a:lnTo>
                    <a:pt x="144933" y="609802"/>
                  </a:lnTo>
                  <a:lnTo>
                    <a:pt x="103552" y="576907"/>
                  </a:lnTo>
                  <a:lnTo>
                    <a:pt x="68133" y="537779"/>
                  </a:lnTo>
                  <a:lnTo>
                    <a:pt x="39370" y="493119"/>
                  </a:lnTo>
                  <a:lnTo>
                    <a:pt x="17962" y="443619"/>
                  </a:lnTo>
                  <a:lnTo>
                    <a:pt x="4603" y="389976"/>
                  </a:lnTo>
                  <a:lnTo>
                    <a:pt x="0" y="332894"/>
                  </a:lnTo>
                  <a:lnTo>
                    <a:pt x="1717" y="297849"/>
                  </a:lnTo>
                  <a:lnTo>
                    <a:pt x="11723" y="242782"/>
                  </a:lnTo>
                  <a:lnTo>
                    <a:pt x="30055" y="191581"/>
                  </a:lnTo>
                  <a:lnTo>
                    <a:pt x="56017" y="144940"/>
                  </a:lnTo>
                  <a:lnTo>
                    <a:pt x="88912" y="103560"/>
                  </a:lnTo>
                  <a:lnTo>
                    <a:pt x="128039" y="68141"/>
                  </a:lnTo>
                  <a:lnTo>
                    <a:pt x="172704" y="39374"/>
                  </a:lnTo>
                  <a:lnTo>
                    <a:pt x="222207" y="17962"/>
                  </a:lnTo>
                  <a:lnTo>
                    <a:pt x="275854" y="46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Rectangle 25">
              <a:extLst>
                <a:ext uri="{FF2B5EF4-FFF2-40B4-BE49-F238E27FC236}">
                  <a16:creationId xmlns:a16="http://schemas.microsoft.com/office/drawing/2014/main" id="{6821A8E7-A189-450A-855D-C5FAA321A8E2}"/>
                </a:ext>
              </a:extLst>
            </p:cNvPr>
            <p:cNvSpPr/>
            <p:nvPr/>
          </p:nvSpPr>
          <p:spPr>
            <a:xfrm>
              <a:off x="1943098" y="5758299"/>
              <a:ext cx="76200" cy="34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8" name="Groupe 7">
            <a:extLst>
              <a:ext uri="{FF2B5EF4-FFF2-40B4-BE49-F238E27FC236}">
                <a16:creationId xmlns:a16="http://schemas.microsoft.com/office/drawing/2014/main" id="{5CAB597D-C808-47B7-B43E-0E2D7F05D71C}"/>
              </a:ext>
            </a:extLst>
          </p:cNvPr>
          <p:cNvGrpSpPr/>
          <p:nvPr userDrawn="1"/>
        </p:nvGrpSpPr>
        <p:grpSpPr>
          <a:xfrm>
            <a:off x="7150752" y="6245543"/>
            <a:ext cx="1628191" cy="238049"/>
            <a:chOff x="7150751" y="6245541"/>
            <a:chExt cx="1628191" cy="238049"/>
          </a:xfrm>
        </p:grpSpPr>
        <p:sp>
          <p:nvSpPr>
            <p:cNvPr id="27" name="object 8">
              <a:extLst>
                <a:ext uri="{FF2B5EF4-FFF2-40B4-BE49-F238E27FC236}">
                  <a16:creationId xmlns:a16="http://schemas.microsoft.com/office/drawing/2014/main" id="{EF3D0514-A0F0-4569-80BB-94A7FD8EAD6A}"/>
                </a:ext>
              </a:extLst>
            </p:cNvPr>
            <p:cNvSpPr/>
            <p:nvPr userDrawn="1"/>
          </p:nvSpPr>
          <p:spPr>
            <a:xfrm>
              <a:off x="7150764" y="6361353"/>
              <a:ext cx="1628178" cy="122237"/>
            </a:xfrm>
            <a:custGeom>
              <a:avLst/>
              <a:gdLst/>
              <a:ahLst/>
              <a:cxnLst/>
              <a:rect l="l" t="t" r="r" b="b"/>
              <a:pathLst>
                <a:path w="1628178" h="122237">
                  <a:moveTo>
                    <a:pt x="794765" y="59169"/>
                  </a:moveTo>
                  <a:lnTo>
                    <a:pt x="791935" y="45181"/>
                  </a:lnTo>
                  <a:lnTo>
                    <a:pt x="783736" y="34774"/>
                  </a:lnTo>
                  <a:lnTo>
                    <a:pt x="770608" y="29305"/>
                  </a:lnTo>
                  <a:lnTo>
                    <a:pt x="764273" y="28803"/>
                  </a:lnTo>
                  <a:lnTo>
                    <a:pt x="750197" y="31554"/>
                  </a:lnTo>
                  <a:lnTo>
                    <a:pt x="754189" y="50126"/>
                  </a:lnTo>
                  <a:lnTo>
                    <a:pt x="757935" y="44437"/>
                  </a:lnTo>
                  <a:lnTo>
                    <a:pt x="770610" y="44437"/>
                  </a:lnTo>
                  <a:lnTo>
                    <a:pt x="773709" y="50253"/>
                  </a:lnTo>
                  <a:lnTo>
                    <a:pt x="773709" y="55816"/>
                  </a:lnTo>
                  <a:lnTo>
                    <a:pt x="753808" y="55816"/>
                  </a:lnTo>
                  <a:lnTo>
                    <a:pt x="753414" y="68084"/>
                  </a:lnTo>
                  <a:lnTo>
                    <a:pt x="794257" y="68084"/>
                  </a:lnTo>
                  <a:lnTo>
                    <a:pt x="794638" y="65379"/>
                  </a:lnTo>
                  <a:lnTo>
                    <a:pt x="794765" y="59169"/>
                  </a:lnTo>
                  <a:close/>
                </a:path>
                <a:path w="1628178" h="122237">
                  <a:moveTo>
                    <a:pt x="784047" y="72999"/>
                  </a:moveTo>
                  <a:lnTo>
                    <a:pt x="779652" y="76619"/>
                  </a:lnTo>
                  <a:lnTo>
                    <a:pt x="774738" y="79590"/>
                  </a:lnTo>
                  <a:lnTo>
                    <a:pt x="759752" y="79590"/>
                  </a:lnTo>
                  <a:lnTo>
                    <a:pt x="754189" y="75577"/>
                  </a:lnTo>
                  <a:lnTo>
                    <a:pt x="753414" y="68084"/>
                  </a:lnTo>
                  <a:lnTo>
                    <a:pt x="753808" y="55816"/>
                  </a:lnTo>
                  <a:lnTo>
                    <a:pt x="754189" y="50126"/>
                  </a:lnTo>
                  <a:lnTo>
                    <a:pt x="750197" y="31554"/>
                  </a:lnTo>
                  <a:lnTo>
                    <a:pt x="739273" y="39322"/>
                  </a:lnTo>
                  <a:lnTo>
                    <a:pt x="732563" y="51384"/>
                  </a:lnTo>
                  <a:lnTo>
                    <a:pt x="730935" y="62788"/>
                  </a:lnTo>
                  <a:lnTo>
                    <a:pt x="733566" y="76956"/>
                  </a:lnTo>
                  <a:lnTo>
                    <a:pt x="741097" y="87785"/>
                  </a:lnTo>
                  <a:lnTo>
                    <a:pt x="752988" y="94607"/>
                  </a:lnTo>
                  <a:lnTo>
                    <a:pt x="767372" y="96774"/>
                  </a:lnTo>
                  <a:lnTo>
                    <a:pt x="781378" y="94597"/>
                  </a:lnTo>
                  <a:lnTo>
                    <a:pt x="791814" y="88676"/>
                  </a:lnTo>
                  <a:lnTo>
                    <a:pt x="793991" y="86817"/>
                  </a:lnTo>
                  <a:lnTo>
                    <a:pt x="784047" y="72999"/>
                  </a:lnTo>
                  <a:close/>
                </a:path>
                <a:path w="1628178" h="122237">
                  <a:moveTo>
                    <a:pt x="606247" y="36436"/>
                  </a:moveTo>
                  <a:lnTo>
                    <a:pt x="606247" y="30492"/>
                  </a:lnTo>
                  <a:lnTo>
                    <a:pt x="588289" y="30492"/>
                  </a:lnTo>
                  <a:lnTo>
                    <a:pt x="588289" y="95097"/>
                  </a:lnTo>
                  <a:lnTo>
                    <a:pt x="610247" y="95097"/>
                  </a:lnTo>
                  <a:lnTo>
                    <a:pt x="610247" y="49352"/>
                  </a:lnTo>
                  <a:lnTo>
                    <a:pt x="612711" y="47802"/>
                  </a:lnTo>
                  <a:lnTo>
                    <a:pt x="615683" y="46901"/>
                  </a:lnTo>
                  <a:lnTo>
                    <a:pt x="623303" y="46901"/>
                  </a:lnTo>
                  <a:lnTo>
                    <a:pt x="627049" y="49733"/>
                  </a:lnTo>
                  <a:lnTo>
                    <a:pt x="627049" y="95097"/>
                  </a:lnTo>
                  <a:lnTo>
                    <a:pt x="649020" y="95097"/>
                  </a:lnTo>
                  <a:lnTo>
                    <a:pt x="649020" y="53746"/>
                  </a:lnTo>
                  <a:lnTo>
                    <a:pt x="645562" y="38713"/>
                  </a:lnTo>
                  <a:lnTo>
                    <a:pt x="635776" y="30366"/>
                  </a:lnTo>
                  <a:lnTo>
                    <a:pt x="626529" y="28803"/>
                  </a:lnTo>
                  <a:lnTo>
                    <a:pt x="617753" y="28803"/>
                  </a:lnTo>
                  <a:lnTo>
                    <a:pt x="611682" y="31267"/>
                  </a:lnTo>
                  <a:lnTo>
                    <a:pt x="606247" y="36436"/>
                  </a:lnTo>
                  <a:close/>
                </a:path>
                <a:path w="1628178" h="122237">
                  <a:moveTo>
                    <a:pt x="556374" y="51803"/>
                  </a:moveTo>
                  <a:lnTo>
                    <a:pt x="556374" y="72999"/>
                  </a:lnTo>
                  <a:lnTo>
                    <a:pt x="558231" y="94263"/>
                  </a:lnTo>
                  <a:lnTo>
                    <a:pt x="569459" y="87010"/>
                  </a:lnTo>
                  <a:lnTo>
                    <a:pt x="576456" y="75434"/>
                  </a:lnTo>
                  <a:lnTo>
                    <a:pt x="578472" y="62407"/>
                  </a:lnTo>
                  <a:lnTo>
                    <a:pt x="575681" y="47667"/>
                  </a:lnTo>
                  <a:lnTo>
                    <a:pt x="567866" y="36880"/>
                  </a:lnTo>
                  <a:lnTo>
                    <a:pt x="555865" y="30477"/>
                  </a:lnTo>
                  <a:lnTo>
                    <a:pt x="543585" y="28803"/>
                  </a:lnTo>
                  <a:lnTo>
                    <a:pt x="536994" y="46901"/>
                  </a:lnTo>
                  <a:lnTo>
                    <a:pt x="550811" y="46901"/>
                  </a:lnTo>
                  <a:lnTo>
                    <a:pt x="556374" y="51803"/>
                  </a:lnTo>
                  <a:close/>
                </a:path>
                <a:path w="1628178" h="122237">
                  <a:moveTo>
                    <a:pt x="556374" y="72999"/>
                  </a:moveTo>
                  <a:lnTo>
                    <a:pt x="550811" y="78689"/>
                  </a:lnTo>
                  <a:lnTo>
                    <a:pt x="536994" y="78689"/>
                  </a:lnTo>
                  <a:lnTo>
                    <a:pt x="530402" y="72999"/>
                  </a:lnTo>
                  <a:lnTo>
                    <a:pt x="530402" y="51803"/>
                  </a:lnTo>
                  <a:lnTo>
                    <a:pt x="536994" y="46901"/>
                  </a:lnTo>
                  <a:lnTo>
                    <a:pt x="543585" y="28803"/>
                  </a:lnTo>
                  <a:lnTo>
                    <a:pt x="528914" y="31287"/>
                  </a:lnTo>
                  <a:lnTo>
                    <a:pt x="517499" y="38456"/>
                  </a:lnTo>
                  <a:lnTo>
                    <a:pt x="510327" y="49884"/>
                  </a:lnTo>
                  <a:lnTo>
                    <a:pt x="508304" y="62407"/>
                  </a:lnTo>
                  <a:lnTo>
                    <a:pt x="511109" y="77277"/>
                  </a:lnTo>
                  <a:lnTo>
                    <a:pt x="518885" y="88230"/>
                  </a:lnTo>
                  <a:lnTo>
                    <a:pt x="530676" y="94853"/>
                  </a:lnTo>
                  <a:lnTo>
                    <a:pt x="543585" y="96774"/>
                  </a:lnTo>
                  <a:lnTo>
                    <a:pt x="558231" y="94263"/>
                  </a:lnTo>
                  <a:lnTo>
                    <a:pt x="556374" y="72999"/>
                  </a:lnTo>
                  <a:close/>
                </a:path>
                <a:path w="1628178" h="122237">
                  <a:moveTo>
                    <a:pt x="475094" y="79971"/>
                  </a:moveTo>
                  <a:lnTo>
                    <a:pt x="469417" y="79971"/>
                  </a:lnTo>
                  <a:lnTo>
                    <a:pt x="463219" y="78041"/>
                  </a:lnTo>
                  <a:lnTo>
                    <a:pt x="456234" y="74815"/>
                  </a:lnTo>
                  <a:lnTo>
                    <a:pt x="451192" y="91732"/>
                  </a:lnTo>
                  <a:lnTo>
                    <a:pt x="462727" y="95336"/>
                  </a:lnTo>
                  <a:lnTo>
                    <a:pt x="476055" y="96773"/>
                  </a:lnTo>
                  <a:lnTo>
                    <a:pt x="476389" y="96774"/>
                  </a:lnTo>
                  <a:lnTo>
                    <a:pt x="491650" y="93864"/>
                  </a:lnTo>
                  <a:lnTo>
                    <a:pt x="500996" y="85053"/>
                  </a:lnTo>
                  <a:lnTo>
                    <a:pt x="503008" y="75844"/>
                  </a:lnTo>
                  <a:lnTo>
                    <a:pt x="499574" y="65052"/>
                  </a:lnTo>
                  <a:lnTo>
                    <a:pt x="486958" y="56921"/>
                  </a:lnTo>
                  <a:lnTo>
                    <a:pt x="485432" y="56324"/>
                  </a:lnTo>
                  <a:lnTo>
                    <a:pt x="476262" y="52590"/>
                  </a:lnTo>
                  <a:lnTo>
                    <a:pt x="473290" y="52451"/>
                  </a:lnTo>
                  <a:lnTo>
                    <a:pt x="473290" y="47548"/>
                  </a:lnTo>
                  <a:lnTo>
                    <a:pt x="475868" y="46126"/>
                  </a:lnTo>
                  <a:lnTo>
                    <a:pt x="485432" y="46126"/>
                  </a:lnTo>
                  <a:lnTo>
                    <a:pt x="490219" y="47675"/>
                  </a:lnTo>
                  <a:lnTo>
                    <a:pt x="495007" y="49999"/>
                  </a:lnTo>
                  <a:lnTo>
                    <a:pt x="501853" y="34099"/>
                  </a:lnTo>
                  <a:lnTo>
                    <a:pt x="496417" y="31267"/>
                  </a:lnTo>
                  <a:lnTo>
                    <a:pt x="487629" y="28803"/>
                  </a:lnTo>
                  <a:lnTo>
                    <a:pt x="479628" y="28803"/>
                  </a:lnTo>
                  <a:lnTo>
                    <a:pt x="464017" y="32391"/>
                  </a:lnTo>
                  <a:lnTo>
                    <a:pt x="454659" y="41523"/>
                  </a:lnTo>
                  <a:lnTo>
                    <a:pt x="452615" y="49872"/>
                  </a:lnTo>
                  <a:lnTo>
                    <a:pt x="456705" y="62129"/>
                  </a:lnTo>
                  <a:lnTo>
                    <a:pt x="468504" y="69555"/>
                  </a:lnTo>
                  <a:lnTo>
                    <a:pt x="469417" y="69900"/>
                  </a:lnTo>
                  <a:lnTo>
                    <a:pt x="479234" y="73647"/>
                  </a:lnTo>
                  <a:lnTo>
                    <a:pt x="482333" y="74422"/>
                  </a:lnTo>
                  <a:lnTo>
                    <a:pt x="482333" y="79336"/>
                  </a:lnTo>
                  <a:lnTo>
                    <a:pt x="478853" y="79971"/>
                  </a:lnTo>
                  <a:lnTo>
                    <a:pt x="475094" y="79971"/>
                  </a:lnTo>
                  <a:close/>
                </a:path>
                <a:path w="1628178" h="122237">
                  <a:moveTo>
                    <a:pt x="425221" y="40690"/>
                  </a:moveTo>
                  <a:lnTo>
                    <a:pt x="425221" y="30492"/>
                  </a:lnTo>
                  <a:lnTo>
                    <a:pt x="405968" y="30492"/>
                  </a:lnTo>
                  <a:lnTo>
                    <a:pt x="405968" y="95097"/>
                  </a:lnTo>
                  <a:lnTo>
                    <a:pt x="427939" y="95097"/>
                  </a:lnTo>
                  <a:lnTo>
                    <a:pt x="427939" y="54267"/>
                  </a:lnTo>
                  <a:lnTo>
                    <a:pt x="430910" y="50647"/>
                  </a:lnTo>
                  <a:lnTo>
                    <a:pt x="436079" y="49225"/>
                  </a:lnTo>
                  <a:lnTo>
                    <a:pt x="446290" y="49352"/>
                  </a:lnTo>
                  <a:lnTo>
                    <a:pt x="448614" y="49733"/>
                  </a:lnTo>
                  <a:lnTo>
                    <a:pt x="448614" y="28803"/>
                  </a:lnTo>
                  <a:lnTo>
                    <a:pt x="437108" y="28803"/>
                  </a:lnTo>
                  <a:lnTo>
                    <a:pt x="429615" y="32423"/>
                  </a:lnTo>
                  <a:lnTo>
                    <a:pt x="425221" y="40690"/>
                  </a:lnTo>
                  <a:close/>
                </a:path>
                <a:path w="1628178" h="122237">
                  <a:moveTo>
                    <a:pt x="168871" y="61112"/>
                  </a:moveTo>
                  <a:lnTo>
                    <a:pt x="145999" y="95097"/>
                  </a:lnTo>
                  <a:lnTo>
                    <a:pt x="170814" y="95097"/>
                  </a:lnTo>
                  <a:lnTo>
                    <a:pt x="180759" y="75844"/>
                  </a:lnTo>
                  <a:lnTo>
                    <a:pt x="192912" y="95097"/>
                  </a:lnTo>
                  <a:lnTo>
                    <a:pt x="219392" y="95097"/>
                  </a:lnTo>
                  <a:lnTo>
                    <a:pt x="195351" y="62534"/>
                  </a:lnTo>
                  <a:lnTo>
                    <a:pt x="217589" y="30492"/>
                  </a:lnTo>
                  <a:lnTo>
                    <a:pt x="193420" y="30492"/>
                  </a:lnTo>
                  <a:lnTo>
                    <a:pt x="184111" y="47548"/>
                  </a:lnTo>
                  <a:lnTo>
                    <a:pt x="172999" y="30492"/>
                  </a:lnTo>
                  <a:lnTo>
                    <a:pt x="146519" y="30492"/>
                  </a:lnTo>
                  <a:lnTo>
                    <a:pt x="168871" y="61112"/>
                  </a:lnTo>
                  <a:close/>
                </a:path>
                <a:path w="1628178" h="122237">
                  <a:moveTo>
                    <a:pt x="280758" y="75450"/>
                  </a:moveTo>
                  <a:lnTo>
                    <a:pt x="280758" y="50253"/>
                  </a:lnTo>
                  <a:lnTo>
                    <a:pt x="283095" y="48577"/>
                  </a:lnTo>
                  <a:lnTo>
                    <a:pt x="286715" y="46901"/>
                  </a:lnTo>
                  <a:lnTo>
                    <a:pt x="297827" y="46901"/>
                  </a:lnTo>
                  <a:lnTo>
                    <a:pt x="303517" y="52590"/>
                  </a:lnTo>
                  <a:lnTo>
                    <a:pt x="303517" y="72999"/>
                  </a:lnTo>
                  <a:lnTo>
                    <a:pt x="297700" y="78689"/>
                  </a:lnTo>
                  <a:lnTo>
                    <a:pt x="295363" y="96774"/>
                  </a:lnTo>
                  <a:lnTo>
                    <a:pt x="307590" y="94270"/>
                  </a:lnTo>
                  <a:lnTo>
                    <a:pt x="317977" y="86535"/>
                  </a:lnTo>
                  <a:lnTo>
                    <a:pt x="324453" y="73229"/>
                  </a:lnTo>
                  <a:lnTo>
                    <a:pt x="325602" y="62788"/>
                  </a:lnTo>
                  <a:lnTo>
                    <a:pt x="322767" y="47660"/>
                  </a:lnTo>
                  <a:lnTo>
                    <a:pt x="315003" y="36332"/>
                  </a:lnTo>
                  <a:lnTo>
                    <a:pt x="303421" y="29883"/>
                  </a:lnTo>
                  <a:lnTo>
                    <a:pt x="295363" y="28803"/>
                  </a:lnTo>
                  <a:lnTo>
                    <a:pt x="285927" y="28803"/>
                  </a:lnTo>
                  <a:lnTo>
                    <a:pt x="280758" y="32042"/>
                  </a:lnTo>
                  <a:lnTo>
                    <a:pt x="276758" y="36563"/>
                  </a:lnTo>
                  <a:lnTo>
                    <a:pt x="276758" y="30492"/>
                  </a:lnTo>
                  <a:lnTo>
                    <a:pt x="258800" y="30492"/>
                  </a:lnTo>
                  <a:lnTo>
                    <a:pt x="258800" y="122237"/>
                  </a:lnTo>
                  <a:lnTo>
                    <a:pt x="280758" y="122237"/>
                  </a:lnTo>
                  <a:lnTo>
                    <a:pt x="279349" y="91224"/>
                  </a:lnTo>
                  <a:lnTo>
                    <a:pt x="283349" y="95097"/>
                  </a:lnTo>
                  <a:lnTo>
                    <a:pt x="286575" y="78689"/>
                  </a:lnTo>
                  <a:lnTo>
                    <a:pt x="283095" y="77127"/>
                  </a:lnTo>
                  <a:lnTo>
                    <a:pt x="280758" y="75450"/>
                  </a:lnTo>
                  <a:close/>
                </a:path>
                <a:path w="1628178" h="122237">
                  <a:moveTo>
                    <a:pt x="290715" y="78689"/>
                  </a:moveTo>
                  <a:lnTo>
                    <a:pt x="286575" y="78689"/>
                  </a:lnTo>
                  <a:lnTo>
                    <a:pt x="283349" y="95097"/>
                  </a:lnTo>
                  <a:lnTo>
                    <a:pt x="288264" y="96774"/>
                  </a:lnTo>
                  <a:lnTo>
                    <a:pt x="295363" y="96774"/>
                  </a:lnTo>
                  <a:lnTo>
                    <a:pt x="297700" y="78689"/>
                  </a:lnTo>
                  <a:lnTo>
                    <a:pt x="290715" y="78689"/>
                  </a:lnTo>
                  <a:close/>
                </a:path>
                <a:path w="1628178" h="122237">
                  <a:moveTo>
                    <a:pt x="396151" y="59169"/>
                  </a:moveTo>
                  <a:lnTo>
                    <a:pt x="393320" y="45181"/>
                  </a:lnTo>
                  <a:lnTo>
                    <a:pt x="385121" y="34774"/>
                  </a:lnTo>
                  <a:lnTo>
                    <a:pt x="371993" y="29305"/>
                  </a:lnTo>
                  <a:lnTo>
                    <a:pt x="365658" y="28803"/>
                  </a:lnTo>
                  <a:lnTo>
                    <a:pt x="351577" y="31554"/>
                  </a:lnTo>
                  <a:lnTo>
                    <a:pt x="355574" y="50126"/>
                  </a:lnTo>
                  <a:lnTo>
                    <a:pt x="359321" y="44437"/>
                  </a:lnTo>
                  <a:lnTo>
                    <a:pt x="371995" y="44437"/>
                  </a:lnTo>
                  <a:lnTo>
                    <a:pt x="375094" y="50253"/>
                  </a:lnTo>
                  <a:lnTo>
                    <a:pt x="375094" y="55816"/>
                  </a:lnTo>
                  <a:lnTo>
                    <a:pt x="355193" y="55816"/>
                  </a:lnTo>
                  <a:lnTo>
                    <a:pt x="354799" y="68084"/>
                  </a:lnTo>
                  <a:lnTo>
                    <a:pt x="395630" y="68084"/>
                  </a:lnTo>
                  <a:lnTo>
                    <a:pt x="396024" y="65379"/>
                  </a:lnTo>
                  <a:lnTo>
                    <a:pt x="396151" y="63830"/>
                  </a:lnTo>
                  <a:lnTo>
                    <a:pt x="396151" y="59169"/>
                  </a:lnTo>
                  <a:close/>
                </a:path>
                <a:path w="1628178" h="122237">
                  <a:moveTo>
                    <a:pt x="385432" y="72999"/>
                  </a:moveTo>
                  <a:lnTo>
                    <a:pt x="381038" y="76619"/>
                  </a:lnTo>
                  <a:lnTo>
                    <a:pt x="376123" y="79590"/>
                  </a:lnTo>
                  <a:lnTo>
                    <a:pt x="361137" y="79590"/>
                  </a:lnTo>
                  <a:lnTo>
                    <a:pt x="355574" y="75577"/>
                  </a:lnTo>
                  <a:lnTo>
                    <a:pt x="354799" y="68084"/>
                  </a:lnTo>
                  <a:lnTo>
                    <a:pt x="355193" y="55816"/>
                  </a:lnTo>
                  <a:lnTo>
                    <a:pt x="355574" y="50126"/>
                  </a:lnTo>
                  <a:lnTo>
                    <a:pt x="351577" y="31554"/>
                  </a:lnTo>
                  <a:lnTo>
                    <a:pt x="340653" y="39322"/>
                  </a:lnTo>
                  <a:lnTo>
                    <a:pt x="333946" y="51384"/>
                  </a:lnTo>
                  <a:lnTo>
                    <a:pt x="332320" y="62788"/>
                  </a:lnTo>
                  <a:lnTo>
                    <a:pt x="334951" y="76956"/>
                  </a:lnTo>
                  <a:lnTo>
                    <a:pt x="342482" y="87785"/>
                  </a:lnTo>
                  <a:lnTo>
                    <a:pt x="354373" y="94607"/>
                  </a:lnTo>
                  <a:lnTo>
                    <a:pt x="368757" y="96774"/>
                  </a:lnTo>
                  <a:lnTo>
                    <a:pt x="382764" y="94597"/>
                  </a:lnTo>
                  <a:lnTo>
                    <a:pt x="393199" y="88676"/>
                  </a:lnTo>
                  <a:lnTo>
                    <a:pt x="395376" y="86817"/>
                  </a:lnTo>
                  <a:lnTo>
                    <a:pt x="385432" y="72999"/>
                  </a:lnTo>
                  <a:close/>
                </a:path>
                <a:path w="1628178" h="122237">
                  <a:moveTo>
                    <a:pt x="100914" y="30492"/>
                  </a:moveTo>
                  <a:lnTo>
                    <a:pt x="78943" y="30492"/>
                  </a:lnTo>
                  <a:lnTo>
                    <a:pt x="78943" y="73901"/>
                  </a:lnTo>
                  <a:lnTo>
                    <a:pt x="82838" y="88781"/>
                  </a:lnTo>
                  <a:lnTo>
                    <a:pt x="93514" y="95944"/>
                  </a:lnTo>
                  <a:lnTo>
                    <a:pt x="100647" y="96774"/>
                  </a:lnTo>
                  <a:lnTo>
                    <a:pt x="110337" y="96774"/>
                  </a:lnTo>
                  <a:lnTo>
                    <a:pt x="116801" y="93281"/>
                  </a:lnTo>
                  <a:lnTo>
                    <a:pt x="120929" y="88887"/>
                  </a:lnTo>
                  <a:lnTo>
                    <a:pt x="120929" y="95097"/>
                  </a:lnTo>
                  <a:lnTo>
                    <a:pt x="138899" y="95097"/>
                  </a:lnTo>
                  <a:lnTo>
                    <a:pt x="138899" y="30492"/>
                  </a:lnTo>
                  <a:lnTo>
                    <a:pt x="116928" y="30492"/>
                  </a:lnTo>
                  <a:lnTo>
                    <a:pt x="116928" y="75577"/>
                  </a:lnTo>
                  <a:lnTo>
                    <a:pt x="114477" y="77774"/>
                  </a:lnTo>
                  <a:lnTo>
                    <a:pt x="111505" y="78689"/>
                  </a:lnTo>
                  <a:lnTo>
                    <a:pt x="104520" y="78689"/>
                  </a:lnTo>
                  <a:lnTo>
                    <a:pt x="100914" y="75450"/>
                  </a:lnTo>
                  <a:lnTo>
                    <a:pt x="100914" y="30492"/>
                  </a:lnTo>
                  <a:close/>
                </a:path>
                <a:path w="1628178" h="122237">
                  <a:moveTo>
                    <a:pt x="44830" y="75450"/>
                  </a:moveTo>
                  <a:lnTo>
                    <a:pt x="42506" y="77127"/>
                  </a:lnTo>
                  <a:lnTo>
                    <a:pt x="39014" y="78689"/>
                  </a:lnTo>
                  <a:lnTo>
                    <a:pt x="27901" y="78689"/>
                  </a:lnTo>
                  <a:lnTo>
                    <a:pt x="23018" y="95935"/>
                  </a:lnTo>
                  <a:lnTo>
                    <a:pt x="30225" y="96774"/>
                  </a:lnTo>
                  <a:lnTo>
                    <a:pt x="37858" y="96774"/>
                  </a:lnTo>
                  <a:lnTo>
                    <a:pt x="43675" y="94970"/>
                  </a:lnTo>
                  <a:lnTo>
                    <a:pt x="44830" y="75450"/>
                  </a:lnTo>
                  <a:close/>
                </a:path>
                <a:path w="1628178" h="122237">
                  <a:moveTo>
                    <a:pt x="48844" y="30492"/>
                  </a:moveTo>
                  <a:lnTo>
                    <a:pt x="48844" y="36436"/>
                  </a:lnTo>
                  <a:lnTo>
                    <a:pt x="44830" y="31915"/>
                  </a:lnTo>
                  <a:lnTo>
                    <a:pt x="38760" y="28803"/>
                  </a:lnTo>
                  <a:lnTo>
                    <a:pt x="30225" y="28803"/>
                  </a:lnTo>
                  <a:lnTo>
                    <a:pt x="16938" y="31918"/>
                  </a:lnTo>
                  <a:lnTo>
                    <a:pt x="6820" y="40541"/>
                  </a:lnTo>
                  <a:lnTo>
                    <a:pt x="984" y="53593"/>
                  </a:lnTo>
                  <a:lnTo>
                    <a:pt x="0" y="62788"/>
                  </a:lnTo>
                  <a:lnTo>
                    <a:pt x="3248" y="79494"/>
                  </a:lnTo>
                  <a:lnTo>
                    <a:pt x="11613" y="90430"/>
                  </a:lnTo>
                  <a:lnTo>
                    <a:pt x="23018" y="95935"/>
                  </a:lnTo>
                  <a:lnTo>
                    <a:pt x="27901" y="78689"/>
                  </a:lnTo>
                  <a:lnTo>
                    <a:pt x="22097" y="72999"/>
                  </a:lnTo>
                  <a:lnTo>
                    <a:pt x="22097" y="52590"/>
                  </a:lnTo>
                  <a:lnTo>
                    <a:pt x="27774" y="46901"/>
                  </a:lnTo>
                  <a:lnTo>
                    <a:pt x="38887" y="46901"/>
                  </a:lnTo>
                  <a:lnTo>
                    <a:pt x="42506" y="48577"/>
                  </a:lnTo>
                  <a:lnTo>
                    <a:pt x="44830" y="50253"/>
                  </a:lnTo>
                  <a:lnTo>
                    <a:pt x="44830" y="75450"/>
                  </a:lnTo>
                  <a:lnTo>
                    <a:pt x="43675" y="94970"/>
                  </a:lnTo>
                  <a:lnTo>
                    <a:pt x="48844" y="88760"/>
                  </a:lnTo>
                  <a:lnTo>
                    <a:pt x="48844" y="95097"/>
                  </a:lnTo>
                  <a:lnTo>
                    <a:pt x="66789" y="95097"/>
                  </a:lnTo>
                  <a:lnTo>
                    <a:pt x="66789" y="30492"/>
                  </a:lnTo>
                  <a:lnTo>
                    <a:pt x="48844" y="30492"/>
                  </a:lnTo>
                  <a:close/>
                </a:path>
                <a:path w="1628178" h="122237">
                  <a:moveTo>
                    <a:pt x="1459941" y="75577"/>
                  </a:moveTo>
                  <a:lnTo>
                    <a:pt x="1459166" y="68084"/>
                  </a:lnTo>
                  <a:lnTo>
                    <a:pt x="1500009" y="68084"/>
                  </a:lnTo>
                  <a:lnTo>
                    <a:pt x="1459560" y="55816"/>
                  </a:lnTo>
                  <a:lnTo>
                    <a:pt x="1459941" y="50126"/>
                  </a:lnTo>
                  <a:lnTo>
                    <a:pt x="1463687" y="44437"/>
                  </a:lnTo>
                  <a:lnTo>
                    <a:pt x="1470024" y="28803"/>
                  </a:lnTo>
                  <a:lnTo>
                    <a:pt x="1455943" y="31554"/>
                  </a:lnTo>
                  <a:lnTo>
                    <a:pt x="1445020" y="39322"/>
                  </a:lnTo>
                  <a:lnTo>
                    <a:pt x="1438313" y="51384"/>
                  </a:lnTo>
                  <a:lnTo>
                    <a:pt x="1436687" y="62788"/>
                  </a:lnTo>
                  <a:lnTo>
                    <a:pt x="1439317" y="76956"/>
                  </a:lnTo>
                  <a:lnTo>
                    <a:pt x="1446848" y="87785"/>
                  </a:lnTo>
                  <a:lnTo>
                    <a:pt x="1458740" y="94607"/>
                  </a:lnTo>
                  <a:lnTo>
                    <a:pt x="1473123" y="96774"/>
                  </a:lnTo>
                  <a:lnTo>
                    <a:pt x="1487130" y="94597"/>
                  </a:lnTo>
                  <a:lnTo>
                    <a:pt x="1497565" y="88676"/>
                  </a:lnTo>
                  <a:lnTo>
                    <a:pt x="1499742" y="86817"/>
                  </a:lnTo>
                  <a:lnTo>
                    <a:pt x="1489798" y="72999"/>
                  </a:lnTo>
                  <a:lnTo>
                    <a:pt x="1485404" y="76619"/>
                  </a:lnTo>
                  <a:lnTo>
                    <a:pt x="1480489" y="79590"/>
                  </a:lnTo>
                  <a:lnTo>
                    <a:pt x="1465491" y="79590"/>
                  </a:lnTo>
                  <a:lnTo>
                    <a:pt x="1459941" y="75577"/>
                  </a:lnTo>
                  <a:close/>
                </a:path>
                <a:path w="1628178" h="122237">
                  <a:moveTo>
                    <a:pt x="1600276" y="79971"/>
                  </a:moveTo>
                  <a:lnTo>
                    <a:pt x="1594586" y="79971"/>
                  </a:lnTo>
                  <a:lnTo>
                    <a:pt x="1588376" y="78041"/>
                  </a:lnTo>
                  <a:lnTo>
                    <a:pt x="1581403" y="74815"/>
                  </a:lnTo>
                  <a:lnTo>
                    <a:pt x="1576362" y="91732"/>
                  </a:lnTo>
                  <a:lnTo>
                    <a:pt x="1587896" y="95336"/>
                  </a:lnTo>
                  <a:lnTo>
                    <a:pt x="1601224" y="96773"/>
                  </a:lnTo>
                  <a:lnTo>
                    <a:pt x="1601558" y="96774"/>
                  </a:lnTo>
                  <a:lnTo>
                    <a:pt x="1616819" y="93864"/>
                  </a:lnTo>
                  <a:lnTo>
                    <a:pt x="1626165" y="85053"/>
                  </a:lnTo>
                  <a:lnTo>
                    <a:pt x="1628178" y="75844"/>
                  </a:lnTo>
                  <a:lnTo>
                    <a:pt x="1624744" y="65052"/>
                  </a:lnTo>
                  <a:lnTo>
                    <a:pt x="1612127" y="56921"/>
                  </a:lnTo>
                  <a:lnTo>
                    <a:pt x="1610601" y="56324"/>
                  </a:lnTo>
                  <a:lnTo>
                    <a:pt x="1601431" y="52590"/>
                  </a:lnTo>
                  <a:lnTo>
                    <a:pt x="1598460" y="52451"/>
                  </a:lnTo>
                  <a:lnTo>
                    <a:pt x="1598460" y="47548"/>
                  </a:lnTo>
                  <a:lnTo>
                    <a:pt x="1601050" y="46126"/>
                  </a:lnTo>
                  <a:lnTo>
                    <a:pt x="1610601" y="46126"/>
                  </a:lnTo>
                  <a:lnTo>
                    <a:pt x="1615389" y="47675"/>
                  </a:lnTo>
                  <a:lnTo>
                    <a:pt x="1620164" y="49999"/>
                  </a:lnTo>
                  <a:lnTo>
                    <a:pt x="1627022" y="34099"/>
                  </a:lnTo>
                  <a:lnTo>
                    <a:pt x="1621586" y="31267"/>
                  </a:lnTo>
                  <a:lnTo>
                    <a:pt x="1612798" y="28803"/>
                  </a:lnTo>
                  <a:lnTo>
                    <a:pt x="1604797" y="28803"/>
                  </a:lnTo>
                  <a:lnTo>
                    <a:pt x="1589180" y="32391"/>
                  </a:lnTo>
                  <a:lnTo>
                    <a:pt x="1579826" y="41523"/>
                  </a:lnTo>
                  <a:lnTo>
                    <a:pt x="1577784" y="49872"/>
                  </a:lnTo>
                  <a:lnTo>
                    <a:pt x="1581874" y="62129"/>
                  </a:lnTo>
                  <a:lnTo>
                    <a:pt x="1593673" y="69555"/>
                  </a:lnTo>
                  <a:lnTo>
                    <a:pt x="1594586" y="69900"/>
                  </a:lnTo>
                  <a:lnTo>
                    <a:pt x="1604403" y="73647"/>
                  </a:lnTo>
                  <a:lnTo>
                    <a:pt x="1607502" y="74422"/>
                  </a:lnTo>
                  <a:lnTo>
                    <a:pt x="1607502" y="79336"/>
                  </a:lnTo>
                  <a:lnTo>
                    <a:pt x="1604009" y="79971"/>
                  </a:lnTo>
                  <a:lnTo>
                    <a:pt x="1600276" y="79971"/>
                  </a:lnTo>
                  <a:close/>
                </a:path>
                <a:path w="1628178" h="122237">
                  <a:moveTo>
                    <a:pt x="1571066" y="59169"/>
                  </a:moveTo>
                  <a:lnTo>
                    <a:pt x="1568235" y="45181"/>
                  </a:lnTo>
                  <a:lnTo>
                    <a:pt x="1560037" y="34774"/>
                  </a:lnTo>
                  <a:lnTo>
                    <a:pt x="1546908" y="29305"/>
                  </a:lnTo>
                  <a:lnTo>
                    <a:pt x="1540573" y="28803"/>
                  </a:lnTo>
                  <a:lnTo>
                    <a:pt x="1526492" y="31554"/>
                  </a:lnTo>
                  <a:lnTo>
                    <a:pt x="1530489" y="50126"/>
                  </a:lnTo>
                  <a:lnTo>
                    <a:pt x="1534236" y="44437"/>
                  </a:lnTo>
                  <a:lnTo>
                    <a:pt x="1546910" y="44437"/>
                  </a:lnTo>
                  <a:lnTo>
                    <a:pt x="1549996" y="50253"/>
                  </a:lnTo>
                  <a:lnTo>
                    <a:pt x="1549996" y="55816"/>
                  </a:lnTo>
                  <a:lnTo>
                    <a:pt x="1530108" y="55816"/>
                  </a:lnTo>
                  <a:lnTo>
                    <a:pt x="1529714" y="68084"/>
                  </a:lnTo>
                  <a:lnTo>
                    <a:pt x="1570545" y="68084"/>
                  </a:lnTo>
                  <a:lnTo>
                    <a:pt x="1570939" y="65379"/>
                  </a:lnTo>
                  <a:lnTo>
                    <a:pt x="1571066" y="63830"/>
                  </a:lnTo>
                  <a:lnTo>
                    <a:pt x="1571066" y="59169"/>
                  </a:lnTo>
                  <a:close/>
                </a:path>
                <a:path w="1628178" h="122237">
                  <a:moveTo>
                    <a:pt x="1560334" y="72999"/>
                  </a:moveTo>
                  <a:lnTo>
                    <a:pt x="1555940" y="76619"/>
                  </a:lnTo>
                  <a:lnTo>
                    <a:pt x="1551038" y="79590"/>
                  </a:lnTo>
                  <a:lnTo>
                    <a:pt x="1536052" y="79590"/>
                  </a:lnTo>
                  <a:lnTo>
                    <a:pt x="1530489" y="75577"/>
                  </a:lnTo>
                  <a:lnTo>
                    <a:pt x="1529714" y="68084"/>
                  </a:lnTo>
                  <a:lnTo>
                    <a:pt x="1530108" y="55816"/>
                  </a:lnTo>
                  <a:lnTo>
                    <a:pt x="1530489" y="50126"/>
                  </a:lnTo>
                  <a:lnTo>
                    <a:pt x="1526492" y="31554"/>
                  </a:lnTo>
                  <a:lnTo>
                    <a:pt x="1515568" y="39322"/>
                  </a:lnTo>
                  <a:lnTo>
                    <a:pt x="1508862" y="51384"/>
                  </a:lnTo>
                  <a:lnTo>
                    <a:pt x="1507235" y="62788"/>
                  </a:lnTo>
                  <a:lnTo>
                    <a:pt x="1509866" y="76956"/>
                  </a:lnTo>
                  <a:lnTo>
                    <a:pt x="1517397" y="87785"/>
                  </a:lnTo>
                  <a:lnTo>
                    <a:pt x="1529288" y="94607"/>
                  </a:lnTo>
                  <a:lnTo>
                    <a:pt x="1543672" y="96774"/>
                  </a:lnTo>
                  <a:lnTo>
                    <a:pt x="1557673" y="94597"/>
                  </a:lnTo>
                  <a:lnTo>
                    <a:pt x="1568114" y="88676"/>
                  </a:lnTo>
                  <a:lnTo>
                    <a:pt x="1570291" y="86817"/>
                  </a:lnTo>
                  <a:lnTo>
                    <a:pt x="1560334" y="72999"/>
                  </a:lnTo>
                  <a:close/>
                </a:path>
                <a:path w="1628178" h="122237">
                  <a:moveTo>
                    <a:pt x="1479194" y="0"/>
                  </a:moveTo>
                  <a:lnTo>
                    <a:pt x="1452194" y="15240"/>
                  </a:lnTo>
                  <a:lnTo>
                    <a:pt x="1458010" y="25450"/>
                  </a:lnTo>
                  <a:lnTo>
                    <a:pt x="1486306" y="13563"/>
                  </a:lnTo>
                  <a:lnTo>
                    <a:pt x="1479194" y="0"/>
                  </a:lnTo>
                  <a:close/>
                </a:path>
                <a:path w="1628178" h="122237">
                  <a:moveTo>
                    <a:pt x="1385125" y="75450"/>
                  </a:moveTo>
                  <a:lnTo>
                    <a:pt x="1385125" y="50253"/>
                  </a:lnTo>
                  <a:lnTo>
                    <a:pt x="1387462" y="48577"/>
                  </a:lnTo>
                  <a:lnTo>
                    <a:pt x="1391069" y="46901"/>
                  </a:lnTo>
                  <a:lnTo>
                    <a:pt x="1402181" y="46901"/>
                  </a:lnTo>
                  <a:lnTo>
                    <a:pt x="1407871" y="52590"/>
                  </a:lnTo>
                  <a:lnTo>
                    <a:pt x="1407871" y="72999"/>
                  </a:lnTo>
                  <a:lnTo>
                    <a:pt x="1402054" y="78689"/>
                  </a:lnTo>
                  <a:lnTo>
                    <a:pt x="1399730" y="96774"/>
                  </a:lnTo>
                  <a:lnTo>
                    <a:pt x="1411956" y="94270"/>
                  </a:lnTo>
                  <a:lnTo>
                    <a:pt x="1422343" y="86535"/>
                  </a:lnTo>
                  <a:lnTo>
                    <a:pt x="1428820" y="73229"/>
                  </a:lnTo>
                  <a:lnTo>
                    <a:pt x="1429969" y="62788"/>
                  </a:lnTo>
                  <a:lnTo>
                    <a:pt x="1427132" y="47660"/>
                  </a:lnTo>
                  <a:lnTo>
                    <a:pt x="1419364" y="36332"/>
                  </a:lnTo>
                  <a:lnTo>
                    <a:pt x="1407783" y="29883"/>
                  </a:lnTo>
                  <a:lnTo>
                    <a:pt x="1399730" y="28803"/>
                  </a:lnTo>
                  <a:lnTo>
                    <a:pt x="1390294" y="28803"/>
                  </a:lnTo>
                  <a:lnTo>
                    <a:pt x="1385125" y="32042"/>
                  </a:lnTo>
                  <a:lnTo>
                    <a:pt x="1381124" y="36563"/>
                  </a:lnTo>
                  <a:lnTo>
                    <a:pt x="1381124" y="30492"/>
                  </a:lnTo>
                  <a:lnTo>
                    <a:pt x="1363167" y="30492"/>
                  </a:lnTo>
                  <a:lnTo>
                    <a:pt x="1363167" y="122237"/>
                  </a:lnTo>
                  <a:lnTo>
                    <a:pt x="1385125" y="122237"/>
                  </a:lnTo>
                  <a:lnTo>
                    <a:pt x="1383715" y="91224"/>
                  </a:lnTo>
                  <a:lnTo>
                    <a:pt x="1387716" y="95097"/>
                  </a:lnTo>
                  <a:lnTo>
                    <a:pt x="1390942" y="78689"/>
                  </a:lnTo>
                  <a:lnTo>
                    <a:pt x="1387462" y="77127"/>
                  </a:lnTo>
                  <a:lnTo>
                    <a:pt x="1385125" y="75450"/>
                  </a:lnTo>
                  <a:close/>
                </a:path>
                <a:path w="1628178" h="122237">
                  <a:moveTo>
                    <a:pt x="1395082" y="78689"/>
                  </a:moveTo>
                  <a:lnTo>
                    <a:pt x="1390942" y="78689"/>
                  </a:lnTo>
                  <a:lnTo>
                    <a:pt x="1387716" y="95097"/>
                  </a:lnTo>
                  <a:lnTo>
                    <a:pt x="1392631" y="96774"/>
                  </a:lnTo>
                  <a:lnTo>
                    <a:pt x="1399730" y="96774"/>
                  </a:lnTo>
                  <a:lnTo>
                    <a:pt x="1402054" y="78689"/>
                  </a:lnTo>
                  <a:lnTo>
                    <a:pt x="1395082" y="78689"/>
                  </a:lnTo>
                  <a:close/>
                </a:path>
                <a:path w="1628178" h="122237">
                  <a:moveTo>
                    <a:pt x="1500517" y="59169"/>
                  </a:moveTo>
                  <a:lnTo>
                    <a:pt x="1497687" y="45181"/>
                  </a:lnTo>
                  <a:lnTo>
                    <a:pt x="1489488" y="34774"/>
                  </a:lnTo>
                  <a:lnTo>
                    <a:pt x="1476360" y="29305"/>
                  </a:lnTo>
                  <a:lnTo>
                    <a:pt x="1470024" y="28803"/>
                  </a:lnTo>
                  <a:lnTo>
                    <a:pt x="1463687" y="44437"/>
                  </a:lnTo>
                  <a:lnTo>
                    <a:pt x="1476349" y="44437"/>
                  </a:lnTo>
                  <a:lnTo>
                    <a:pt x="1479461" y="50253"/>
                  </a:lnTo>
                  <a:lnTo>
                    <a:pt x="1479461" y="55816"/>
                  </a:lnTo>
                  <a:lnTo>
                    <a:pt x="1459560" y="55816"/>
                  </a:lnTo>
                  <a:lnTo>
                    <a:pt x="1500009" y="68084"/>
                  </a:lnTo>
                  <a:lnTo>
                    <a:pt x="1500390" y="65379"/>
                  </a:lnTo>
                  <a:lnTo>
                    <a:pt x="1500517" y="63830"/>
                  </a:lnTo>
                  <a:lnTo>
                    <a:pt x="1500517" y="59169"/>
                  </a:lnTo>
                  <a:close/>
                </a:path>
                <a:path w="1628178" h="122237">
                  <a:moveTo>
                    <a:pt x="1328280" y="75450"/>
                  </a:moveTo>
                  <a:lnTo>
                    <a:pt x="1325956" y="77127"/>
                  </a:lnTo>
                  <a:lnTo>
                    <a:pt x="1322463" y="78689"/>
                  </a:lnTo>
                  <a:lnTo>
                    <a:pt x="1311351" y="78689"/>
                  </a:lnTo>
                  <a:lnTo>
                    <a:pt x="1306468" y="95934"/>
                  </a:lnTo>
                  <a:lnTo>
                    <a:pt x="1313687" y="96774"/>
                  </a:lnTo>
                  <a:lnTo>
                    <a:pt x="1321307" y="96774"/>
                  </a:lnTo>
                  <a:lnTo>
                    <a:pt x="1327111" y="94970"/>
                  </a:lnTo>
                  <a:lnTo>
                    <a:pt x="1328280" y="75450"/>
                  </a:lnTo>
                  <a:close/>
                </a:path>
                <a:path w="1628178" h="122237">
                  <a:moveTo>
                    <a:pt x="1332280" y="30492"/>
                  </a:moveTo>
                  <a:lnTo>
                    <a:pt x="1332280" y="36436"/>
                  </a:lnTo>
                  <a:lnTo>
                    <a:pt x="1328280" y="31915"/>
                  </a:lnTo>
                  <a:lnTo>
                    <a:pt x="1322209" y="28803"/>
                  </a:lnTo>
                  <a:lnTo>
                    <a:pt x="1313687" y="28803"/>
                  </a:lnTo>
                  <a:lnTo>
                    <a:pt x="1300395" y="31916"/>
                  </a:lnTo>
                  <a:lnTo>
                    <a:pt x="1290273" y="40537"/>
                  </a:lnTo>
                  <a:lnTo>
                    <a:pt x="1284435" y="53585"/>
                  </a:lnTo>
                  <a:lnTo>
                    <a:pt x="1283449" y="62788"/>
                  </a:lnTo>
                  <a:lnTo>
                    <a:pt x="1286697" y="79491"/>
                  </a:lnTo>
                  <a:lnTo>
                    <a:pt x="1295060" y="90427"/>
                  </a:lnTo>
                  <a:lnTo>
                    <a:pt x="1306468" y="95934"/>
                  </a:lnTo>
                  <a:lnTo>
                    <a:pt x="1311351" y="78689"/>
                  </a:lnTo>
                  <a:lnTo>
                    <a:pt x="1305534" y="72999"/>
                  </a:lnTo>
                  <a:lnTo>
                    <a:pt x="1305534" y="52590"/>
                  </a:lnTo>
                  <a:lnTo>
                    <a:pt x="1311224" y="46901"/>
                  </a:lnTo>
                  <a:lnTo>
                    <a:pt x="1322336" y="46901"/>
                  </a:lnTo>
                  <a:lnTo>
                    <a:pt x="1325956" y="48577"/>
                  </a:lnTo>
                  <a:lnTo>
                    <a:pt x="1328280" y="50253"/>
                  </a:lnTo>
                  <a:lnTo>
                    <a:pt x="1328280" y="75450"/>
                  </a:lnTo>
                  <a:lnTo>
                    <a:pt x="1327111" y="94970"/>
                  </a:lnTo>
                  <a:lnTo>
                    <a:pt x="1332280" y="88760"/>
                  </a:lnTo>
                  <a:lnTo>
                    <a:pt x="1332280" y="95097"/>
                  </a:lnTo>
                  <a:lnTo>
                    <a:pt x="1350251" y="95097"/>
                  </a:lnTo>
                  <a:lnTo>
                    <a:pt x="1350251" y="30492"/>
                  </a:lnTo>
                  <a:lnTo>
                    <a:pt x="1332280" y="30492"/>
                  </a:lnTo>
                  <a:close/>
                </a:path>
                <a:path w="1628178" h="122237">
                  <a:moveTo>
                    <a:pt x="1264056" y="46901"/>
                  </a:moveTo>
                  <a:lnTo>
                    <a:pt x="1267294" y="48704"/>
                  </a:lnTo>
                  <a:lnTo>
                    <a:pt x="1270787" y="51676"/>
                  </a:lnTo>
                  <a:lnTo>
                    <a:pt x="1281379" y="37719"/>
                  </a:lnTo>
                  <a:lnTo>
                    <a:pt x="1277365" y="33197"/>
                  </a:lnTo>
                  <a:lnTo>
                    <a:pt x="1270266" y="28803"/>
                  </a:lnTo>
                  <a:lnTo>
                    <a:pt x="1257604" y="28803"/>
                  </a:lnTo>
                  <a:lnTo>
                    <a:pt x="1242944" y="31598"/>
                  </a:lnTo>
                  <a:lnTo>
                    <a:pt x="1231642" y="39289"/>
                  </a:lnTo>
                  <a:lnTo>
                    <a:pt x="1224587" y="50837"/>
                  </a:lnTo>
                  <a:lnTo>
                    <a:pt x="1222590" y="62788"/>
                  </a:lnTo>
                  <a:lnTo>
                    <a:pt x="1225274" y="77248"/>
                  </a:lnTo>
                  <a:lnTo>
                    <a:pt x="1232886" y="88195"/>
                  </a:lnTo>
                  <a:lnTo>
                    <a:pt x="1244765" y="94916"/>
                  </a:lnTo>
                  <a:lnTo>
                    <a:pt x="1257465" y="96774"/>
                  </a:lnTo>
                  <a:lnTo>
                    <a:pt x="1271227" y="94195"/>
                  </a:lnTo>
                  <a:lnTo>
                    <a:pt x="1281252" y="87731"/>
                  </a:lnTo>
                  <a:lnTo>
                    <a:pt x="1271435" y="73520"/>
                  </a:lnTo>
                  <a:lnTo>
                    <a:pt x="1268450" y="75971"/>
                  </a:lnTo>
                  <a:lnTo>
                    <a:pt x="1264577" y="78689"/>
                  </a:lnTo>
                  <a:lnTo>
                    <a:pt x="1250886" y="78689"/>
                  </a:lnTo>
                  <a:lnTo>
                    <a:pt x="1244676" y="72999"/>
                  </a:lnTo>
                  <a:lnTo>
                    <a:pt x="1244676" y="52324"/>
                  </a:lnTo>
                  <a:lnTo>
                    <a:pt x="1251661" y="46901"/>
                  </a:lnTo>
                  <a:lnTo>
                    <a:pt x="1264056" y="46901"/>
                  </a:lnTo>
                  <a:close/>
                </a:path>
                <a:path w="1628178" h="122237">
                  <a:moveTo>
                    <a:pt x="1190802" y="30492"/>
                  </a:moveTo>
                  <a:lnTo>
                    <a:pt x="1190802" y="95097"/>
                  </a:lnTo>
                  <a:lnTo>
                    <a:pt x="1212761" y="95097"/>
                  </a:lnTo>
                  <a:lnTo>
                    <a:pt x="1212761" y="30492"/>
                  </a:lnTo>
                  <a:lnTo>
                    <a:pt x="1190802" y="30492"/>
                  </a:lnTo>
                  <a:close/>
                </a:path>
                <a:path w="1628178" h="122237">
                  <a:moveTo>
                    <a:pt x="1213675" y="13169"/>
                  </a:moveTo>
                  <a:lnTo>
                    <a:pt x="1213675" y="6451"/>
                  </a:lnTo>
                  <a:lnTo>
                    <a:pt x="1208506" y="1282"/>
                  </a:lnTo>
                  <a:lnTo>
                    <a:pt x="1195057" y="1282"/>
                  </a:lnTo>
                  <a:lnTo>
                    <a:pt x="1189888" y="6451"/>
                  </a:lnTo>
                  <a:lnTo>
                    <a:pt x="1189888" y="19888"/>
                  </a:lnTo>
                  <a:lnTo>
                    <a:pt x="1195057" y="25057"/>
                  </a:lnTo>
                  <a:lnTo>
                    <a:pt x="1208506" y="25057"/>
                  </a:lnTo>
                  <a:lnTo>
                    <a:pt x="1213675" y="19888"/>
                  </a:lnTo>
                  <a:lnTo>
                    <a:pt x="1213675" y="13169"/>
                  </a:lnTo>
                  <a:close/>
                </a:path>
                <a:path w="1628178" h="122237">
                  <a:moveTo>
                    <a:pt x="1133170" y="52717"/>
                  </a:moveTo>
                  <a:lnTo>
                    <a:pt x="1138732" y="46901"/>
                  </a:lnTo>
                  <a:lnTo>
                    <a:pt x="1150099" y="46901"/>
                  </a:lnTo>
                  <a:lnTo>
                    <a:pt x="1153591" y="48577"/>
                  </a:lnTo>
                  <a:lnTo>
                    <a:pt x="1155915" y="50253"/>
                  </a:lnTo>
                  <a:lnTo>
                    <a:pt x="1155915" y="75450"/>
                  </a:lnTo>
                  <a:lnTo>
                    <a:pt x="1153591" y="77127"/>
                  </a:lnTo>
                  <a:lnTo>
                    <a:pt x="1149972" y="78689"/>
                  </a:lnTo>
                  <a:lnTo>
                    <a:pt x="1138986" y="78689"/>
                  </a:lnTo>
                  <a:lnTo>
                    <a:pt x="1133375" y="95876"/>
                  </a:lnTo>
                  <a:lnTo>
                    <a:pt x="1140663" y="96774"/>
                  </a:lnTo>
                  <a:lnTo>
                    <a:pt x="1151127" y="96774"/>
                  </a:lnTo>
                  <a:lnTo>
                    <a:pt x="1155915" y="93281"/>
                  </a:lnTo>
                  <a:lnTo>
                    <a:pt x="1159929" y="88760"/>
                  </a:lnTo>
                  <a:lnTo>
                    <a:pt x="1159929" y="95097"/>
                  </a:lnTo>
                  <a:lnTo>
                    <a:pt x="1177874" y="95097"/>
                  </a:lnTo>
                  <a:lnTo>
                    <a:pt x="1177874" y="2959"/>
                  </a:lnTo>
                  <a:lnTo>
                    <a:pt x="1155915" y="2959"/>
                  </a:lnTo>
                  <a:lnTo>
                    <a:pt x="1157338" y="33972"/>
                  </a:lnTo>
                  <a:lnTo>
                    <a:pt x="1153325" y="30619"/>
                  </a:lnTo>
                  <a:lnTo>
                    <a:pt x="1147775" y="28803"/>
                  </a:lnTo>
                  <a:lnTo>
                    <a:pt x="1140663" y="28803"/>
                  </a:lnTo>
                  <a:lnTo>
                    <a:pt x="1128064" y="31799"/>
                  </a:lnTo>
                  <a:lnTo>
                    <a:pt x="1133170" y="52717"/>
                  </a:lnTo>
                  <a:close/>
                </a:path>
                <a:path w="1628178" h="122237">
                  <a:moveTo>
                    <a:pt x="1133170" y="72999"/>
                  </a:moveTo>
                  <a:lnTo>
                    <a:pt x="1133170" y="52717"/>
                  </a:lnTo>
                  <a:lnTo>
                    <a:pt x="1128064" y="31799"/>
                  </a:lnTo>
                  <a:lnTo>
                    <a:pt x="1117987" y="40323"/>
                  </a:lnTo>
                  <a:lnTo>
                    <a:pt x="1112028" y="53679"/>
                  </a:lnTo>
                  <a:lnTo>
                    <a:pt x="1111084" y="62788"/>
                  </a:lnTo>
                  <a:lnTo>
                    <a:pt x="1114023" y="78611"/>
                  </a:lnTo>
                  <a:lnTo>
                    <a:pt x="1121915" y="89836"/>
                  </a:lnTo>
                  <a:lnTo>
                    <a:pt x="1133375" y="95876"/>
                  </a:lnTo>
                  <a:lnTo>
                    <a:pt x="1138986" y="78689"/>
                  </a:lnTo>
                  <a:lnTo>
                    <a:pt x="1133170" y="72999"/>
                  </a:lnTo>
                  <a:close/>
                </a:path>
                <a:path w="1628178" h="122237">
                  <a:moveTo>
                    <a:pt x="1059268" y="36436"/>
                  </a:moveTo>
                  <a:lnTo>
                    <a:pt x="1059268" y="30492"/>
                  </a:lnTo>
                  <a:lnTo>
                    <a:pt x="1041298" y="30492"/>
                  </a:lnTo>
                  <a:lnTo>
                    <a:pt x="1041298" y="95097"/>
                  </a:lnTo>
                  <a:lnTo>
                    <a:pt x="1063269" y="95097"/>
                  </a:lnTo>
                  <a:lnTo>
                    <a:pt x="1063269" y="49352"/>
                  </a:lnTo>
                  <a:lnTo>
                    <a:pt x="1065720" y="47802"/>
                  </a:lnTo>
                  <a:lnTo>
                    <a:pt x="1068692" y="46901"/>
                  </a:lnTo>
                  <a:lnTo>
                    <a:pt x="1076324" y="46901"/>
                  </a:lnTo>
                  <a:lnTo>
                    <a:pt x="1080071" y="49733"/>
                  </a:lnTo>
                  <a:lnTo>
                    <a:pt x="1080071" y="95097"/>
                  </a:lnTo>
                  <a:lnTo>
                    <a:pt x="1102029" y="95097"/>
                  </a:lnTo>
                  <a:lnTo>
                    <a:pt x="1102029" y="53746"/>
                  </a:lnTo>
                  <a:lnTo>
                    <a:pt x="1098573" y="38710"/>
                  </a:lnTo>
                  <a:lnTo>
                    <a:pt x="1088789" y="30363"/>
                  </a:lnTo>
                  <a:lnTo>
                    <a:pt x="1079550" y="28803"/>
                  </a:lnTo>
                  <a:lnTo>
                    <a:pt x="1070762" y="28803"/>
                  </a:lnTo>
                  <a:lnTo>
                    <a:pt x="1064691" y="31267"/>
                  </a:lnTo>
                  <a:lnTo>
                    <a:pt x="1059268" y="36436"/>
                  </a:lnTo>
                  <a:close/>
                </a:path>
                <a:path w="1628178" h="122237">
                  <a:moveTo>
                    <a:pt x="1006424" y="75450"/>
                  </a:moveTo>
                  <a:lnTo>
                    <a:pt x="1004087" y="77127"/>
                  </a:lnTo>
                  <a:lnTo>
                    <a:pt x="1000607" y="78689"/>
                  </a:lnTo>
                  <a:lnTo>
                    <a:pt x="989495" y="78689"/>
                  </a:lnTo>
                  <a:lnTo>
                    <a:pt x="984599" y="95934"/>
                  </a:lnTo>
                  <a:lnTo>
                    <a:pt x="991819" y="96774"/>
                  </a:lnTo>
                  <a:lnTo>
                    <a:pt x="999439" y="96774"/>
                  </a:lnTo>
                  <a:lnTo>
                    <a:pt x="1005255" y="94970"/>
                  </a:lnTo>
                  <a:lnTo>
                    <a:pt x="1006424" y="75450"/>
                  </a:lnTo>
                  <a:close/>
                </a:path>
                <a:path w="1628178" h="122237">
                  <a:moveTo>
                    <a:pt x="1010424" y="30492"/>
                  </a:moveTo>
                  <a:lnTo>
                    <a:pt x="1010424" y="36436"/>
                  </a:lnTo>
                  <a:lnTo>
                    <a:pt x="1006424" y="31915"/>
                  </a:lnTo>
                  <a:lnTo>
                    <a:pt x="1000353" y="28803"/>
                  </a:lnTo>
                  <a:lnTo>
                    <a:pt x="991819" y="28803"/>
                  </a:lnTo>
                  <a:lnTo>
                    <a:pt x="978531" y="31916"/>
                  </a:lnTo>
                  <a:lnTo>
                    <a:pt x="968409" y="40537"/>
                  </a:lnTo>
                  <a:lnTo>
                    <a:pt x="962567" y="53585"/>
                  </a:lnTo>
                  <a:lnTo>
                    <a:pt x="961580" y="62788"/>
                  </a:lnTo>
                  <a:lnTo>
                    <a:pt x="964828" y="79491"/>
                  </a:lnTo>
                  <a:lnTo>
                    <a:pt x="973191" y="90427"/>
                  </a:lnTo>
                  <a:lnTo>
                    <a:pt x="984599" y="95934"/>
                  </a:lnTo>
                  <a:lnTo>
                    <a:pt x="989495" y="78689"/>
                  </a:lnTo>
                  <a:lnTo>
                    <a:pt x="983678" y="72999"/>
                  </a:lnTo>
                  <a:lnTo>
                    <a:pt x="983678" y="52590"/>
                  </a:lnTo>
                  <a:lnTo>
                    <a:pt x="989368" y="46901"/>
                  </a:lnTo>
                  <a:lnTo>
                    <a:pt x="1000480" y="46901"/>
                  </a:lnTo>
                  <a:lnTo>
                    <a:pt x="1004087" y="48577"/>
                  </a:lnTo>
                  <a:lnTo>
                    <a:pt x="1006424" y="50253"/>
                  </a:lnTo>
                  <a:lnTo>
                    <a:pt x="1006424" y="75450"/>
                  </a:lnTo>
                  <a:lnTo>
                    <a:pt x="1005255" y="94970"/>
                  </a:lnTo>
                  <a:lnTo>
                    <a:pt x="1010424" y="88760"/>
                  </a:lnTo>
                  <a:lnTo>
                    <a:pt x="1010424" y="95097"/>
                  </a:lnTo>
                  <a:lnTo>
                    <a:pt x="1028382" y="95097"/>
                  </a:lnTo>
                  <a:lnTo>
                    <a:pt x="1028382" y="30492"/>
                  </a:lnTo>
                  <a:lnTo>
                    <a:pt x="1010424" y="30492"/>
                  </a:lnTo>
                  <a:close/>
                </a:path>
                <a:path w="1628178" h="122237">
                  <a:moveTo>
                    <a:pt x="912482" y="36042"/>
                  </a:moveTo>
                  <a:lnTo>
                    <a:pt x="914425" y="2959"/>
                  </a:lnTo>
                  <a:lnTo>
                    <a:pt x="892581" y="2959"/>
                  </a:lnTo>
                  <a:lnTo>
                    <a:pt x="892581" y="95097"/>
                  </a:lnTo>
                  <a:lnTo>
                    <a:pt x="914552" y="95097"/>
                  </a:lnTo>
                  <a:lnTo>
                    <a:pt x="914552" y="50126"/>
                  </a:lnTo>
                  <a:lnTo>
                    <a:pt x="917003" y="48056"/>
                  </a:lnTo>
                  <a:lnTo>
                    <a:pt x="919975" y="46901"/>
                  </a:lnTo>
                  <a:lnTo>
                    <a:pt x="926947" y="46901"/>
                  </a:lnTo>
                  <a:lnTo>
                    <a:pt x="930567" y="49872"/>
                  </a:lnTo>
                  <a:lnTo>
                    <a:pt x="930567" y="95097"/>
                  </a:lnTo>
                  <a:lnTo>
                    <a:pt x="952538" y="95097"/>
                  </a:lnTo>
                  <a:lnTo>
                    <a:pt x="952538" y="51676"/>
                  </a:lnTo>
                  <a:lnTo>
                    <a:pt x="948639" y="36795"/>
                  </a:lnTo>
                  <a:lnTo>
                    <a:pt x="937962" y="29633"/>
                  </a:lnTo>
                  <a:lnTo>
                    <a:pt x="930833" y="28803"/>
                  </a:lnTo>
                  <a:lnTo>
                    <a:pt x="922426" y="28803"/>
                  </a:lnTo>
                  <a:lnTo>
                    <a:pt x="916876" y="32042"/>
                  </a:lnTo>
                  <a:lnTo>
                    <a:pt x="912482" y="36042"/>
                  </a:lnTo>
                  <a:close/>
                </a:path>
                <a:path w="1628178" h="122237">
                  <a:moveTo>
                    <a:pt x="823975" y="79971"/>
                  </a:moveTo>
                  <a:lnTo>
                    <a:pt x="818286" y="79971"/>
                  </a:lnTo>
                  <a:lnTo>
                    <a:pt x="812076" y="78041"/>
                  </a:lnTo>
                  <a:lnTo>
                    <a:pt x="805103" y="74815"/>
                  </a:lnTo>
                  <a:lnTo>
                    <a:pt x="800061" y="91732"/>
                  </a:lnTo>
                  <a:lnTo>
                    <a:pt x="811596" y="95336"/>
                  </a:lnTo>
                  <a:lnTo>
                    <a:pt x="824924" y="96773"/>
                  </a:lnTo>
                  <a:lnTo>
                    <a:pt x="825258" y="96774"/>
                  </a:lnTo>
                  <a:lnTo>
                    <a:pt x="840525" y="93864"/>
                  </a:lnTo>
                  <a:lnTo>
                    <a:pt x="849866" y="85053"/>
                  </a:lnTo>
                  <a:lnTo>
                    <a:pt x="851877" y="75844"/>
                  </a:lnTo>
                  <a:lnTo>
                    <a:pt x="848443" y="65052"/>
                  </a:lnTo>
                  <a:lnTo>
                    <a:pt x="835827" y="56921"/>
                  </a:lnTo>
                  <a:lnTo>
                    <a:pt x="834301" y="56324"/>
                  </a:lnTo>
                  <a:lnTo>
                    <a:pt x="825131" y="52590"/>
                  </a:lnTo>
                  <a:lnTo>
                    <a:pt x="822159" y="52451"/>
                  </a:lnTo>
                  <a:lnTo>
                    <a:pt x="822159" y="47548"/>
                  </a:lnTo>
                  <a:lnTo>
                    <a:pt x="824750" y="46126"/>
                  </a:lnTo>
                  <a:lnTo>
                    <a:pt x="834301" y="46126"/>
                  </a:lnTo>
                  <a:lnTo>
                    <a:pt x="839088" y="47675"/>
                  </a:lnTo>
                  <a:lnTo>
                    <a:pt x="843864" y="49999"/>
                  </a:lnTo>
                  <a:lnTo>
                    <a:pt x="850722" y="34099"/>
                  </a:lnTo>
                  <a:lnTo>
                    <a:pt x="845286" y="31267"/>
                  </a:lnTo>
                  <a:lnTo>
                    <a:pt x="836498" y="28803"/>
                  </a:lnTo>
                  <a:lnTo>
                    <a:pt x="828497" y="28803"/>
                  </a:lnTo>
                  <a:lnTo>
                    <a:pt x="812880" y="32391"/>
                  </a:lnTo>
                  <a:lnTo>
                    <a:pt x="803526" y="41523"/>
                  </a:lnTo>
                  <a:lnTo>
                    <a:pt x="801484" y="49872"/>
                  </a:lnTo>
                  <a:lnTo>
                    <a:pt x="805574" y="62129"/>
                  </a:lnTo>
                  <a:lnTo>
                    <a:pt x="817373" y="69555"/>
                  </a:lnTo>
                  <a:lnTo>
                    <a:pt x="818286" y="69900"/>
                  </a:lnTo>
                  <a:lnTo>
                    <a:pt x="828103" y="73647"/>
                  </a:lnTo>
                  <a:lnTo>
                    <a:pt x="831202" y="74422"/>
                  </a:lnTo>
                  <a:lnTo>
                    <a:pt x="831202" y="79336"/>
                  </a:lnTo>
                  <a:lnTo>
                    <a:pt x="827709" y="79971"/>
                  </a:lnTo>
                  <a:lnTo>
                    <a:pt x="823975" y="79971"/>
                  </a:lnTo>
                  <a:close/>
                </a:path>
                <a:path w="1628178" h="122237">
                  <a:moveTo>
                    <a:pt x="679119" y="36436"/>
                  </a:moveTo>
                  <a:lnTo>
                    <a:pt x="679119" y="30492"/>
                  </a:lnTo>
                  <a:lnTo>
                    <a:pt x="661161" y="30492"/>
                  </a:lnTo>
                  <a:lnTo>
                    <a:pt x="661161" y="95097"/>
                  </a:lnTo>
                  <a:lnTo>
                    <a:pt x="683132" y="95097"/>
                  </a:lnTo>
                  <a:lnTo>
                    <a:pt x="683132" y="49352"/>
                  </a:lnTo>
                  <a:lnTo>
                    <a:pt x="685584" y="47802"/>
                  </a:lnTo>
                  <a:lnTo>
                    <a:pt x="688555" y="46901"/>
                  </a:lnTo>
                  <a:lnTo>
                    <a:pt x="696175" y="46901"/>
                  </a:lnTo>
                  <a:lnTo>
                    <a:pt x="699922" y="49733"/>
                  </a:lnTo>
                  <a:lnTo>
                    <a:pt x="699922" y="95097"/>
                  </a:lnTo>
                  <a:lnTo>
                    <a:pt x="721893" y="95097"/>
                  </a:lnTo>
                  <a:lnTo>
                    <a:pt x="721893" y="53746"/>
                  </a:lnTo>
                  <a:lnTo>
                    <a:pt x="718436" y="38710"/>
                  </a:lnTo>
                  <a:lnTo>
                    <a:pt x="708653" y="30363"/>
                  </a:lnTo>
                  <a:lnTo>
                    <a:pt x="699414" y="28803"/>
                  </a:lnTo>
                  <a:lnTo>
                    <a:pt x="690625" y="28803"/>
                  </a:lnTo>
                  <a:lnTo>
                    <a:pt x="684542" y="31267"/>
                  </a:lnTo>
                  <a:lnTo>
                    <a:pt x="679119" y="36436"/>
                  </a:lnTo>
                  <a:close/>
                </a:path>
              </a:pathLst>
            </a:custGeom>
            <a:solidFill>
              <a:schemeClr val="accent1"/>
            </a:solidFill>
          </p:spPr>
          <p:txBody>
            <a:bodyPr wrap="square" lIns="0" tIns="0" rIns="0" bIns="0" rtlCol="0">
              <a:noAutofit/>
            </a:bodyPr>
            <a:lstStyle/>
            <a:p>
              <a:endParaRPr sz="1350"/>
            </a:p>
          </p:txBody>
        </p:sp>
        <p:sp>
          <p:nvSpPr>
            <p:cNvPr id="28" name="object 9">
              <a:extLst>
                <a:ext uri="{FF2B5EF4-FFF2-40B4-BE49-F238E27FC236}">
                  <a16:creationId xmlns:a16="http://schemas.microsoft.com/office/drawing/2014/main" id="{3046D1D5-A8ED-4515-BC91-B4D0B79A780D}"/>
                </a:ext>
              </a:extLst>
            </p:cNvPr>
            <p:cNvSpPr/>
            <p:nvPr userDrawn="1"/>
          </p:nvSpPr>
          <p:spPr>
            <a:xfrm>
              <a:off x="7150751" y="6245541"/>
              <a:ext cx="838453" cy="120942"/>
            </a:xfrm>
            <a:custGeom>
              <a:avLst/>
              <a:gdLst/>
              <a:ahLst/>
              <a:cxnLst/>
              <a:rect l="l" t="t" r="r" b="b"/>
              <a:pathLst>
                <a:path w="838453" h="120942">
                  <a:moveTo>
                    <a:pt x="217728" y="29197"/>
                  </a:moveTo>
                  <a:lnTo>
                    <a:pt x="193954" y="29197"/>
                  </a:lnTo>
                  <a:lnTo>
                    <a:pt x="182067" y="78435"/>
                  </a:lnTo>
                  <a:lnTo>
                    <a:pt x="170179" y="29197"/>
                  </a:lnTo>
                  <a:lnTo>
                    <a:pt x="145630" y="29197"/>
                  </a:lnTo>
                  <a:lnTo>
                    <a:pt x="167855" y="93802"/>
                  </a:lnTo>
                  <a:lnTo>
                    <a:pt x="195376" y="93802"/>
                  </a:lnTo>
                  <a:lnTo>
                    <a:pt x="217728" y="29197"/>
                  </a:lnTo>
                  <a:close/>
                </a:path>
                <a:path w="838453" h="120942">
                  <a:moveTo>
                    <a:pt x="101180" y="29197"/>
                  </a:moveTo>
                  <a:lnTo>
                    <a:pt x="79209" y="29197"/>
                  </a:lnTo>
                  <a:lnTo>
                    <a:pt x="79209" y="72618"/>
                  </a:lnTo>
                  <a:lnTo>
                    <a:pt x="83108" y="87499"/>
                  </a:lnTo>
                  <a:lnTo>
                    <a:pt x="93785" y="94661"/>
                  </a:lnTo>
                  <a:lnTo>
                    <a:pt x="100914" y="95491"/>
                  </a:lnTo>
                  <a:lnTo>
                    <a:pt x="110604" y="95491"/>
                  </a:lnTo>
                  <a:lnTo>
                    <a:pt x="117068" y="91998"/>
                  </a:lnTo>
                  <a:lnTo>
                    <a:pt x="121208" y="87604"/>
                  </a:lnTo>
                  <a:lnTo>
                    <a:pt x="121208" y="93802"/>
                  </a:lnTo>
                  <a:lnTo>
                    <a:pt x="139166" y="93802"/>
                  </a:lnTo>
                  <a:lnTo>
                    <a:pt x="139166" y="29197"/>
                  </a:lnTo>
                  <a:lnTo>
                    <a:pt x="117195" y="29197"/>
                  </a:lnTo>
                  <a:lnTo>
                    <a:pt x="117195" y="74295"/>
                  </a:lnTo>
                  <a:lnTo>
                    <a:pt x="114744" y="76492"/>
                  </a:lnTo>
                  <a:lnTo>
                    <a:pt x="111772" y="77393"/>
                  </a:lnTo>
                  <a:lnTo>
                    <a:pt x="104787" y="77393"/>
                  </a:lnTo>
                  <a:lnTo>
                    <a:pt x="101180" y="74168"/>
                  </a:lnTo>
                  <a:lnTo>
                    <a:pt x="101180" y="29197"/>
                  </a:lnTo>
                  <a:close/>
                </a:path>
                <a:path w="838453" h="120942">
                  <a:moveTo>
                    <a:pt x="48069" y="50520"/>
                  </a:moveTo>
                  <a:lnTo>
                    <a:pt x="48069" y="71704"/>
                  </a:lnTo>
                  <a:lnTo>
                    <a:pt x="49924" y="92979"/>
                  </a:lnTo>
                  <a:lnTo>
                    <a:pt x="61150" y="85724"/>
                  </a:lnTo>
                  <a:lnTo>
                    <a:pt x="68148" y="74147"/>
                  </a:lnTo>
                  <a:lnTo>
                    <a:pt x="70167" y="61112"/>
                  </a:lnTo>
                  <a:lnTo>
                    <a:pt x="67375" y="46377"/>
                  </a:lnTo>
                  <a:lnTo>
                    <a:pt x="59558" y="35592"/>
                  </a:lnTo>
                  <a:lnTo>
                    <a:pt x="47553" y="29192"/>
                  </a:lnTo>
                  <a:lnTo>
                    <a:pt x="35280" y="27520"/>
                  </a:lnTo>
                  <a:lnTo>
                    <a:pt x="28689" y="45605"/>
                  </a:lnTo>
                  <a:lnTo>
                    <a:pt x="42519" y="45605"/>
                  </a:lnTo>
                  <a:lnTo>
                    <a:pt x="48069" y="50520"/>
                  </a:lnTo>
                  <a:close/>
                </a:path>
                <a:path w="838453" h="120942">
                  <a:moveTo>
                    <a:pt x="48069" y="71704"/>
                  </a:moveTo>
                  <a:lnTo>
                    <a:pt x="42519" y="77393"/>
                  </a:lnTo>
                  <a:lnTo>
                    <a:pt x="28689" y="77393"/>
                  </a:lnTo>
                  <a:lnTo>
                    <a:pt x="22098" y="71704"/>
                  </a:lnTo>
                  <a:lnTo>
                    <a:pt x="22098" y="50520"/>
                  </a:lnTo>
                  <a:lnTo>
                    <a:pt x="28689" y="45605"/>
                  </a:lnTo>
                  <a:lnTo>
                    <a:pt x="35280" y="27520"/>
                  </a:lnTo>
                  <a:lnTo>
                    <a:pt x="20607" y="30005"/>
                  </a:lnTo>
                  <a:lnTo>
                    <a:pt x="9191" y="37175"/>
                  </a:lnTo>
                  <a:lnTo>
                    <a:pt x="2020" y="48603"/>
                  </a:lnTo>
                  <a:lnTo>
                    <a:pt x="0" y="61112"/>
                  </a:lnTo>
                  <a:lnTo>
                    <a:pt x="2803" y="75982"/>
                  </a:lnTo>
                  <a:lnTo>
                    <a:pt x="10577" y="86938"/>
                  </a:lnTo>
                  <a:lnTo>
                    <a:pt x="22364" y="93566"/>
                  </a:lnTo>
                  <a:lnTo>
                    <a:pt x="35280" y="95491"/>
                  </a:lnTo>
                  <a:lnTo>
                    <a:pt x="49924" y="92979"/>
                  </a:lnTo>
                  <a:lnTo>
                    <a:pt x="48069" y="71704"/>
                  </a:lnTo>
                  <a:close/>
                </a:path>
                <a:path w="838453" h="120942">
                  <a:moveTo>
                    <a:pt x="815581" y="29197"/>
                  </a:moveTo>
                  <a:lnTo>
                    <a:pt x="815581" y="93802"/>
                  </a:lnTo>
                  <a:lnTo>
                    <a:pt x="837539" y="93802"/>
                  </a:lnTo>
                  <a:lnTo>
                    <a:pt x="837539" y="29197"/>
                  </a:lnTo>
                  <a:lnTo>
                    <a:pt x="815581" y="29197"/>
                  </a:lnTo>
                  <a:close/>
                </a:path>
                <a:path w="838453" h="120942">
                  <a:moveTo>
                    <a:pt x="783666" y="50520"/>
                  </a:moveTo>
                  <a:lnTo>
                    <a:pt x="783666" y="71704"/>
                  </a:lnTo>
                  <a:lnTo>
                    <a:pt x="785521" y="92979"/>
                  </a:lnTo>
                  <a:lnTo>
                    <a:pt x="796747" y="85724"/>
                  </a:lnTo>
                  <a:lnTo>
                    <a:pt x="803745" y="74147"/>
                  </a:lnTo>
                  <a:lnTo>
                    <a:pt x="805764" y="61112"/>
                  </a:lnTo>
                  <a:lnTo>
                    <a:pt x="802972" y="46377"/>
                  </a:lnTo>
                  <a:lnTo>
                    <a:pt x="795154" y="35592"/>
                  </a:lnTo>
                  <a:lnTo>
                    <a:pt x="783150" y="29192"/>
                  </a:lnTo>
                  <a:lnTo>
                    <a:pt x="770877" y="27520"/>
                  </a:lnTo>
                  <a:lnTo>
                    <a:pt x="764286" y="45605"/>
                  </a:lnTo>
                  <a:lnTo>
                    <a:pt x="778116" y="45605"/>
                  </a:lnTo>
                  <a:lnTo>
                    <a:pt x="783666" y="50520"/>
                  </a:lnTo>
                  <a:close/>
                </a:path>
                <a:path w="838453" h="120942">
                  <a:moveTo>
                    <a:pt x="783666" y="71704"/>
                  </a:moveTo>
                  <a:lnTo>
                    <a:pt x="778116" y="77393"/>
                  </a:lnTo>
                  <a:lnTo>
                    <a:pt x="764286" y="77393"/>
                  </a:lnTo>
                  <a:lnTo>
                    <a:pt x="757694" y="71704"/>
                  </a:lnTo>
                  <a:lnTo>
                    <a:pt x="757694" y="50520"/>
                  </a:lnTo>
                  <a:lnTo>
                    <a:pt x="764286" y="45605"/>
                  </a:lnTo>
                  <a:lnTo>
                    <a:pt x="770877" y="27520"/>
                  </a:lnTo>
                  <a:lnTo>
                    <a:pt x="756203" y="30006"/>
                  </a:lnTo>
                  <a:lnTo>
                    <a:pt x="744791" y="37178"/>
                  </a:lnTo>
                  <a:lnTo>
                    <a:pt x="737625" y="48611"/>
                  </a:lnTo>
                  <a:lnTo>
                    <a:pt x="735609" y="61112"/>
                  </a:lnTo>
                  <a:lnTo>
                    <a:pt x="738411" y="75984"/>
                  </a:lnTo>
                  <a:lnTo>
                    <a:pt x="746183" y="86941"/>
                  </a:lnTo>
                  <a:lnTo>
                    <a:pt x="757970" y="93569"/>
                  </a:lnTo>
                  <a:lnTo>
                    <a:pt x="770877" y="95491"/>
                  </a:lnTo>
                  <a:lnTo>
                    <a:pt x="785521" y="92979"/>
                  </a:lnTo>
                  <a:lnTo>
                    <a:pt x="783666" y="71704"/>
                  </a:lnTo>
                  <a:close/>
                </a:path>
                <a:path w="838453" h="120942">
                  <a:moveTo>
                    <a:pt x="838453" y="11887"/>
                  </a:moveTo>
                  <a:lnTo>
                    <a:pt x="838453" y="5168"/>
                  </a:lnTo>
                  <a:lnTo>
                    <a:pt x="833285" y="0"/>
                  </a:lnTo>
                  <a:lnTo>
                    <a:pt x="819848" y="0"/>
                  </a:lnTo>
                  <a:lnTo>
                    <a:pt x="814679" y="5168"/>
                  </a:lnTo>
                  <a:lnTo>
                    <a:pt x="814679" y="18605"/>
                  </a:lnTo>
                  <a:lnTo>
                    <a:pt x="819848" y="23774"/>
                  </a:lnTo>
                  <a:lnTo>
                    <a:pt x="833285" y="23774"/>
                  </a:lnTo>
                  <a:lnTo>
                    <a:pt x="838453" y="18605"/>
                  </a:lnTo>
                  <a:lnTo>
                    <a:pt x="838453" y="11887"/>
                  </a:lnTo>
                  <a:close/>
                </a:path>
                <a:path w="838453" h="120942">
                  <a:moveTo>
                    <a:pt x="703821" y="1676"/>
                  </a:moveTo>
                  <a:lnTo>
                    <a:pt x="703821" y="93802"/>
                  </a:lnTo>
                  <a:lnTo>
                    <a:pt x="725779" y="93802"/>
                  </a:lnTo>
                  <a:lnTo>
                    <a:pt x="725779" y="1676"/>
                  </a:lnTo>
                  <a:lnTo>
                    <a:pt x="703821" y="1676"/>
                  </a:lnTo>
                  <a:close/>
                </a:path>
                <a:path w="838453" h="120942">
                  <a:moveTo>
                    <a:pt x="649160" y="74168"/>
                  </a:moveTo>
                  <a:lnTo>
                    <a:pt x="649160" y="48971"/>
                  </a:lnTo>
                  <a:lnTo>
                    <a:pt x="651484" y="47294"/>
                  </a:lnTo>
                  <a:lnTo>
                    <a:pt x="655104" y="45605"/>
                  </a:lnTo>
                  <a:lnTo>
                    <a:pt x="666216" y="45605"/>
                  </a:lnTo>
                  <a:lnTo>
                    <a:pt x="671906" y="51295"/>
                  </a:lnTo>
                  <a:lnTo>
                    <a:pt x="671906" y="71704"/>
                  </a:lnTo>
                  <a:lnTo>
                    <a:pt x="666089" y="77393"/>
                  </a:lnTo>
                  <a:lnTo>
                    <a:pt x="663765" y="95491"/>
                  </a:lnTo>
                  <a:lnTo>
                    <a:pt x="675986" y="92987"/>
                  </a:lnTo>
                  <a:lnTo>
                    <a:pt x="686374" y="85252"/>
                  </a:lnTo>
                  <a:lnTo>
                    <a:pt x="692854" y="71946"/>
                  </a:lnTo>
                  <a:lnTo>
                    <a:pt x="694004" y="61506"/>
                  </a:lnTo>
                  <a:lnTo>
                    <a:pt x="691167" y="46378"/>
                  </a:lnTo>
                  <a:lnTo>
                    <a:pt x="683399" y="35049"/>
                  </a:lnTo>
                  <a:lnTo>
                    <a:pt x="671818" y="28600"/>
                  </a:lnTo>
                  <a:lnTo>
                    <a:pt x="663765" y="27520"/>
                  </a:lnTo>
                  <a:lnTo>
                    <a:pt x="654329" y="27520"/>
                  </a:lnTo>
                  <a:lnTo>
                    <a:pt x="649160" y="30759"/>
                  </a:lnTo>
                  <a:lnTo>
                    <a:pt x="645159" y="35280"/>
                  </a:lnTo>
                  <a:lnTo>
                    <a:pt x="645159" y="29197"/>
                  </a:lnTo>
                  <a:lnTo>
                    <a:pt x="627189" y="29197"/>
                  </a:lnTo>
                  <a:lnTo>
                    <a:pt x="627189" y="120942"/>
                  </a:lnTo>
                  <a:lnTo>
                    <a:pt x="649160" y="120942"/>
                  </a:lnTo>
                  <a:lnTo>
                    <a:pt x="647738" y="89941"/>
                  </a:lnTo>
                  <a:lnTo>
                    <a:pt x="651751" y="93802"/>
                  </a:lnTo>
                  <a:lnTo>
                    <a:pt x="654977" y="77393"/>
                  </a:lnTo>
                  <a:lnTo>
                    <a:pt x="651484" y="75844"/>
                  </a:lnTo>
                  <a:lnTo>
                    <a:pt x="649160" y="74168"/>
                  </a:lnTo>
                  <a:close/>
                </a:path>
                <a:path w="838453" h="120942">
                  <a:moveTo>
                    <a:pt x="659104" y="77393"/>
                  </a:moveTo>
                  <a:lnTo>
                    <a:pt x="654977" y="77393"/>
                  </a:lnTo>
                  <a:lnTo>
                    <a:pt x="651751" y="93802"/>
                  </a:lnTo>
                  <a:lnTo>
                    <a:pt x="656653" y="95491"/>
                  </a:lnTo>
                  <a:lnTo>
                    <a:pt x="663765" y="95491"/>
                  </a:lnTo>
                  <a:lnTo>
                    <a:pt x="666089" y="77393"/>
                  </a:lnTo>
                  <a:lnTo>
                    <a:pt x="659104" y="77393"/>
                  </a:lnTo>
                  <a:close/>
                </a:path>
                <a:path w="838453" h="120942">
                  <a:moveTo>
                    <a:pt x="547077" y="45605"/>
                  </a:moveTo>
                  <a:lnTo>
                    <a:pt x="553808" y="45605"/>
                  </a:lnTo>
                  <a:lnTo>
                    <a:pt x="556514" y="48196"/>
                  </a:lnTo>
                  <a:lnTo>
                    <a:pt x="556514" y="93802"/>
                  </a:lnTo>
                  <a:lnTo>
                    <a:pt x="578484" y="93802"/>
                  </a:lnTo>
                  <a:lnTo>
                    <a:pt x="578484" y="48844"/>
                  </a:lnTo>
                  <a:lnTo>
                    <a:pt x="581456" y="46647"/>
                  </a:lnTo>
                  <a:lnTo>
                    <a:pt x="583526" y="45605"/>
                  </a:lnTo>
                  <a:lnTo>
                    <a:pt x="590372" y="45605"/>
                  </a:lnTo>
                  <a:lnTo>
                    <a:pt x="593090" y="47942"/>
                  </a:lnTo>
                  <a:lnTo>
                    <a:pt x="593090" y="93802"/>
                  </a:lnTo>
                  <a:lnTo>
                    <a:pt x="615048" y="93802"/>
                  </a:lnTo>
                  <a:lnTo>
                    <a:pt x="615048" y="50393"/>
                  </a:lnTo>
                  <a:lnTo>
                    <a:pt x="611023" y="35297"/>
                  </a:lnTo>
                  <a:lnTo>
                    <a:pt x="600384" y="28219"/>
                  </a:lnTo>
                  <a:lnTo>
                    <a:pt x="594245" y="27520"/>
                  </a:lnTo>
                  <a:lnTo>
                    <a:pt x="585724" y="27520"/>
                  </a:lnTo>
                  <a:lnTo>
                    <a:pt x="579640" y="31013"/>
                  </a:lnTo>
                  <a:lnTo>
                    <a:pt x="574738" y="35928"/>
                  </a:lnTo>
                  <a:lnTo>
                    <a:pt x="571766" y="31140"/>
                  </a:lnTo>
                  <a:lnTo>
                    <a:pt x="566204" y="27520"/>
                  </a:lnTo>
                  <a:lnTo>
                    <a:pt x="549541" y="27520"/>
                  </a:lnTo>
                  <a:lnTo>
                    <a:pt x="542429" y="30492"/>
                  </a:lnTo>
                  <a:lnTo>
                    <a:pt x="537781" y="35140"/>
                  </a:lnTo>
                  <a:lnTo>
                    <a:pt x="537781" y="29197"/>
                  </a:lnTo>
                  <a:lnTo>
                    <a:pt x="519823" y="29197"/>
                  </a:lnTo>
                  <a:lnTo>
                    <a:pt x="519823" y="93802"/>
                  </a:lnTo>
                  <a:lnTo>
                    <a:pt x="541781" y="93802"/>
                  </a:lnTo>
                  <a:lnTo>
                    <a:pt x="541781" y="48844"/>
                  </a:lnTo>
                  <a:lnTo>
                    <a:pt x="544372" y="46647"/>
                  </a:lnTo>
                  <a:lnTo>
                    <a:pt x="547077" y="45605"/>
                  </a:lnTo>
                  <a:close/>
                </a:path>
                <a:path w="838453" h="120942">
                  <a:moveTo>
                    <a:pt x="509993" y="57886"/>
                  </a:moveTo>
                  <a:lnTo>
                    <a:pt x="507162" y="43896"/>
                  </a:lnTo>
                  <a:lnTo>
                    <a:pt x="498962" y="33488"/>
                  </a:lnTo>
                  <a:lnTo>
                    <a:pt x="485835" y="28020"/>
                  </a:lnTo>
                  <a:lnTo>
                    <a:pt x="479513" y="27520"/>
                  </a:lnTo>
                  <a:lnTo>
                    <a:pt x="465432" y="30268"/>
                  </a:lnTo>
                  <a:lnTo>
                    <a:pt x="469430" y="48844"/>
                  </a:lnTo>
                  <a:lnTo>
                    <a:pt x="473176" y="43154"/>
                  </a:lnTo>
                  <a:lnTo>
                    <a:pt x="485838" y="43154"/>
                  </a:lnTo>
                  <a:lnTo>
                    <a:pt x="488937" y="48971"/>
                  </a:lnTo>
                  <a:lnTo>
                    <a:pt x="488937" y="54521"/>
                  </a:lnTo>
                  <a:lnTo>
                    <a:pt x="469049" y="54521"/>
                  </a:lnTo>
                  <a:lnTo>
                    <a:pt x="468655" y="66802"/>
                  </a:lnTo>
                  <a:lnTo>
                    <a:pt x="509485" y="66802"/>
                  </a:lnTo>
                  <a:lnTo>
                    <a:pt x="509866" y="64096"/>
                  </a:lnTo>
                  <a:lnTo>
                    <a:pt x="509993" y="57886"/>
                  </a:lnTo>
                  <a:close/>
                </a:path>
                <a:path w="838453" h="120942">
                  <a:moveTo>
                    <a:pt x="499275" y="71704"/>
                  </a:moveTo>
                  <a:lnTo>
                    <a:pt x="494880" y="75336"/>
                  </a:lnTo>
                  <a:lnTo>
                    <a:pt x="489978" y="78308"/>
                  </a:lnTo>
                  <a:lnTo>
                    <a:pt x="474992" y="78308"/>
                  </a:lnTo>
                  <a:lnTo>
                    <a:pt x="469430" y="74295"/>
                  </a:lnTo>
                  <a:lnTo>
                    <a:pt x="468655" y="66802"/>
                  </a:lnTo>
                  <a:lnTo>
                    <a:pt x="469049" y="54521"/>
                  </a:lnTo>
                  <a:lnTo>
                    <a:pt x="469430" y="48844"/>
                  </a:lnTo>
                  <a:lnTo>
                    <a:pt x="465432" y="30268"/>
                  </a:lnTo>
                  <a:lnTo>
                    <a:pt x="454505" y="38031"/>
                  </a:lnTo>
                  <a:lnTo>
                    <a:pt x="447793" y="50089"/>
                  </a:lnTo>
                  <a:lnTo>
                    <a:pt x="446163" y="61506"/>
                  </a:lnTo>
                  <a:lnTo>
                    <a:pt x="448793" y="75666"/>
                  </a:lnTo>
                  <a:lnTo>
                    <a:pt x="456323" y="86494"/>
                  </a:lnTo>
                  <a:lnTo>
                    <a:pt x="468214" y="93320"/>
                  </a:lnTo>
                  <a:lnTo>
                    <a:pt x="482612" y="95491"/>
                  </a:lnTo>
                  <a:lnTo>
                    <a:pt x="496618" y="93313"/>
                  </a:lnTo>
                  <a:lnTo>
                    <a:pt x="507053" y="87387"/>
                  </a:lnTo>
                  <a:lnTo>
                    <a:pt x="509219" y="85534"/>
                  </a:lnTo>
                  <a:lnTo>
                    <a:pt x="499275" y="71704"/>
                  </a:lnTo>
                  <a:close/>
                </a:path>
                <a:path w="838453" h="120942">
                  <a:moveTo>
                    <a:pt x="447723" y="7797"/>
                  </a:moveTo>
                  <a:lnTo>
                    <a:pt x="450557" y="1676"/>
                  </a:lnTo>
                  <a:lnTo>
                    <a:pt x="430529" y="1676"/>
                  </a:lnTo>
                  <a:lnTo>
                    <a:pt x="420712" y="30886"/>
                  </a:lnTo>
                  <a:lnTo>
                    <a:pt x="437121" y="30886"/>
                  </a:lnTo>
                  <a:lnTo>
                    <a:pt x="442435" y="19355"/>
                  </a:lnTo>
                  <a:lnTo>
                    <a:pt x="447723" y="7797"/>
                  </a:lnTo>
                  <a:close/>
                </a:path>
                <a:path w="838453" h="120942">
                  <a:moveTo>
                    <a:pt x="389585" y="1676"/>
                  </a:moveTo>
                  <a:lnTo>
                    <a:pt x="389585" y="93802"/>
                  </a:lnTo>
                  <a:lnTo>
                    <a:pt x="411543" y="93802"/>
                  </a:lnTo>
                  <a:lnTo>
                    <a:pt x="411543" y="1676"/>
                  </a:lnTo>
                  <a:lnTo>
                    <a:pt x="389585" y="1676"/>
                  </a:lnTo>
                  <a:close/>
                </a:path>
                <a:path w="838453" h="120942">
                  <a:moveTo>
                    <a:pt x="326783" y="39408"/>
                  </a:moveTo>
                  <a:lnTo>
                    <a:pt x="326783" y="29197"/>
                  </a:lnTo>
                  <a:lnTo>
                    <a:pt x="307530" y="29197"/>
                  </a:lnTo>
                  <a:lnTo>
                    <a:pt x="307530" y="93802"/>
                  </a:lnTo>
                  <a:lnTo>
                    <a:pt x="329488" y="93802"/>
                  </a:lnTo>
                  <a:lnTo>
                    <a:pt x="329488" y="52984"/>
                  </a:lnTo>
                  <a:lnTo>
                    <a:pt x="332473" y="49352"/>
                  </a:lnTo>
                  <a:lnTo>
                    <a:pt x="337642" y="47942"/>
                  </a:lnTo>
                  <a:lnTo>
                    <a:pt x="347840" y="48069"/>
                  </a:lnTo>
                  <a:lnTo>
                    <a:pt x="350164" y="48450"/>
                  </a:lnTo>
                  <a:lnTo>
                    <a:pt x="350164" y="27520"/>
                  </a:lnTo>
                  <a:lnTo>
                    <a:pt x="338670" y="27520"/>
                  </a:lnTo>
                  <a:lnTo>
                    <a:pt x="331177" y="31140"/>
                  </a:lnTo>
                  <a:lnTo>
                    <a:pt x="326783" y="39408"/>
                  </a:lnTo>
                  <a:close/>
                </a:path>
                <a:path w="838453" h="120942">
                  <a:moveTo>
                    <a:pt x="272643" y="29197"/>
                  </a:moveTo>
                  <a:lnTo>
                    <a:pt x="272643" y="93802"/>
                  </a:lnTo>
                  <a:lnTo>
                    <a:pt x="294601" y="93802"/>
                  </a:lnTo>
                  <a:lnTo>
                    <a:pt x="294601" y="29197"/>
                  </a:lnTo>
                  <a:lnTo>
                    <a:pt x="272643" y="29197"/>
                  </a:lnTo>
                  <a:close/>
                </a:path>
                <a:path w="838453" h="120942">
                  <a:moveTo>
                    <a:pt x="242150" y="39408"/>
                  </a:moveTo>
                  <a:lnTo>
                    <a:pt x="242150" y="29197"/>
                  </a:lnTo>
                  <a:lnTo>
                    <a:pt x="222897" y="29197"/>
                  </a:lnTo>
                  <a:lnTo>
                    <a:pt x="222897" y="93802"/>
                  </a:lnTo>
                  <a:lnTo>
                    <a:pt x="244855" y="93802"/>
                  </a:lnTo>
                  <a:lnTo>
                    <a:pt x="244855" y="52984"/>
                  </a:lnTo>
                  <a:lnTo>
                    <a:pt x="247840" y="49352"/>
                  </a:lnTo>
                  <a:lnTo>
                    <a:pt x="253009" y="47942"/>
                  </a:lnTo>
                  <a:lnTo>
                    <a:pt x="263207" y="48069"/>
                  </a:lnTo>
                  <a:lnTo>
                    <a:pt x="265531" y="48450"/>
                  </a:lnTo>
                  <a:lnTo>
                    <a:pt x="265531" y="27520"/>
                  </a:lnTo>
                  <a:lnTo>
                    <a:pt x="254038" y="27520"/>
                  </a:lnTo>
                  <a:lnTo>
                    <a:pt x="246545" y="31140"/>
                  </a:lnTo>
                  <a:lnTo>
                    <a:pt x="242150" y="39408"/>
                  </a:lnTo>
                  <a:close/>
                </a:path>
                <a:path w="838453" h="120942">
                  <a:moveTo>
                    <a:pt x="295516" y="11887"/>
                  </a:moveTo>
                  <a:lnTo>
                    <a:pt x="295516" y="5168"/>
                  </a:lnTo>
                  <a:lnTo>
                    <a:pt x="290347" y="0"/>
                  </a:lnTo>
                  <a:lnTo>
                    <a:pt x="276910" y="0"/>
                  </a:lnTo>
                  <a:lnTo>
                    <a:pt x="271741" y="5168"/>
                  </a:lnTo>
                  <a:lnTo>
                    <a:pt x="271741" y="18605"/>
                  </a:lnTo>
                  <a:lnTo>
                    <a:pt x="276910" y="23774"/>
                  </a:lnTo>
                  <a:lnTo>
                    <a:pt x="290347" y="23774"/>
                  </a:lnTo>
                  <a:lnTo>
                    <a:pt x="295516" y="18605"/>
                  </a:lnTo>
                  <a:lnTo>
                    <a:pt x="295516" y="11887"/>
                  </a:lnTo>
                  <a:close/>
                </a:path>
              </a:pathLst>
            </a:custGeom>
            <a:solidFill>
              <a:schemeClr val="accent1"/>
            </a:solidFill>
          </p:spPr>
          <p:txBody>
            <a:bodyPr wrap="square" lIns="0" tIns="0" rIns="0" bIns="0" rtlCol="0">
              <a:noAutofit/>
            </a:bodyPr>
            <a:lstStyle/>
            <a:p>
              <a:endParaRPr sz="1350"/>
            </a:p>
          </p:txBody>
        </p:sp>
        <p:sp>
          <p:nvSpPr>
            <p:cNvPr id="29" name="object 10">
              <a:extLst>
                <a:ext uri="{FF2B5EF4-FFF2-40B4-BE49-F238E27FC236}">
                  <a16:creationId xmlns:a16="http://schemas.microsoft.com/office/drawing/2014/main" id="{F3817EFF-82D6-4DD7-98CB-6D6C4CAF4178}"/>
                </a:ext>
              </a:extLst>
            </p:cNvPr>
            <p:cNvSpPr/>
            <p:nvPr userDrawn="1"/>
          </p:nvSpPr>
          <p:spPr>
            <a:xfrm>
              <a:off x="7977312" y="6274738"/>
              <a:ext cx="0" cy="64604"/>
            </a:xfrm>
            <a:custGeom>
              <a:avLst/>
              <a:gdLst/>
              <a:ahLst/>
              <a:cxnLst/>
              <a:rect l="l" t="t" r="r" b="b"/>
              <a:pathLst>
                <a:path h="64604">
                  <a:moveTo>
                    <a:pt x="0" y="0"/>
                  </a:moveTo>
                  <a:lnTo>
                    <a:pt x="0" y="64604"/>
                  </a:lnTo>
                </a:path>
              </a:pathLst>
            </a:custGeom>
            <a:ln w="23228">
              <a:solidFill>
                <a:srgbClr val="F27435"/>
              </a:solidFill>
            </a:ln>
          </p:spPr>
          <p:txBody>
            <a:bodyPr wrap="square" lIns="0" tIns="0" rIns="0" bIns="0" rtlCol="0">
              <a:noAutofit/>
            </a:bodyPr>
            <a:lstStyle/>
            <a:p>
              <a:endParaRPr sz="1350"/>
            </a:p>
          </p:txBody>
        </p:sp>
        <p:sp>
          <p:nvSpPr>
            <p:cNvPr id="30" name="object 11">
              <a:extLst>
                <a:ext uri="{FF2B5EF4-FFF2-40B4-BE49-F238E27FC236}">
                  <a16:creationId xmlns:a16="http://schemas.microsoft.com/office/drawing/2014/main" id="{3218122B-937E-497A-AD6D-2DB79D46B845}"/>
                </a:ext>
              </a:extLst>
            </p:cNvPr>
            <p:cNvSpPr/>
            <p:nvPr userDrawn="1"/>
          </p:nvSpPr>
          <p:spPr>
            <a:xfrm>
              <a:off x="7865552" y="6247217"/>
              <a:ext cx="0" cy="92125"/>
            </a:xfrm>
            <a:custGeom>
              <a:avLst/>
              <a:gdLst/>
              <a:ahLst/>
              <a:cxnLst/>
              <a:rect l="l" t="t" r="r" b="b"/>
              <a:pathLst>
                <a:path h="92125">
                  <a:moveTo>
                    <a:pt x="0" y="0"/>
                  </a:moveTo>
                  <a:lnTo>
                    <a:pt x="0" y="92125"/>
                  </a:lnTo>
                </a:path>
              </a:pathLst>
            </a:custGeom>
            <a:ln w="23228">
              <a:solidFill>
                <a:srgbClr val="F27435"/>
              </a:solidFill>
            </a:ln>
          </p:spPr>
          <p:txBody>
            <a:bodyPr wrap="square" lIns="0" tIns="0" rIns="0" bIns="0" rtlCol="0">
              <a:noAutofit/>
            </a:bodyPr>
            <a:lstStyle/>
            <a:p>
              <a:endParaRPr sz="1350"/>
            </a:p>
          </p:txBody>
        </p:sp>
        <p:sp>
          <p:nvSpPr>
            <p:cNvPr id="31" name="object 12">
              <a:extLst>
                <a:ext uri="{FF2B5EF4-FFF2-40B4-BE49-F238E27FC236}">
                  <a16:creationId xmlns:a16="http://schemas.microsoft.com/office/drawing/2014/main" id="{EEAAE755-8887-4789-ABFA-FD95054ED5B2}"/>
                </a:ext>
              </a:extLst>
            </p:cNvPr>
            <p:cNvSpPr/>
            <p:nvPr userDrawn="1"/>
          </p:nvSpPr>
          <p:spPr>
            <a:xfrm>
              <a:off x="7551316" y="6247217"/>
              <a:ext cx="0" cy="92125"/>
            </a:xfrm>
            <a:custGeom>
              <a:avLst/>
              <a:gdLst/>
              <a:ahLst/>
              <a:cxnLst/>
              <a:rect l="l" t="t" r="r" b="b"/>
              <a:pathLst>
                <a:path h="92125">
                  <a:moveTo>
                    <a:pt x="0" y="0"/>
                  </a:moveTo>
                  <a:lnTo>
                    <a:pt x="0" y="92125"/>
                  </a:lnTo>
                </a:path>
              </a:pathLst>
            </a:custGeom>
            <a:ln w="23228">
              <a:solidFill>
                <a:srgbClr val="F27435"/>
              </a:solidFill>
            </a:ln>
          </p:spPr>
          <p:txBody>
            <a:bodyPr wrap="square" lIns="0" tIns="0" rIns="0" bIns="0" rtlCol="0">
              <a:noAutofit/>
            </a:bodyPr>
            <a:lstStyle/>
            <a:p>
              <a:endParaRPr sz="1350"/>
            </a:p>
          </p:txBody>
        </p:sp>
        <p:sp>
          <p:nvSpPr>
            <p:cNvPr id="32" name="object 13">
              <a:extLst>
                <a:ext uri="{FF2B5EF4-FFF2-40B4-BE49-F238E27FC236}">
                  <a16:creationId xmlns:a16="http://schemas.microsoft.com/office/drawing/2014/main" id="{0E557651-57D2-402F-95C9-54025B6438AE}"/>
                </a:ext>
              </a:extLst>
            </p:cNvPr>
            <p:cNvSpPr/>
            <p:nvPr userDrawn="1"/>
          </p:nvSpPr>
          <p:spPr>
            <a:xfrm>
              <a:off x="7434374" y="6274738"/>
              <a:ext cx="0" cy="64604"/>
            </a:xfrm>
            <a:custGeom>
              <a:avLst/>
              <a:gdLst/>
              <a:ahLst/>
              <a:cxnLst/>
              <a:rect l="l" t="t" r="r" b="b"/>
              <a:pathLst>
                <a:path h="64604">
                  <a:moveTo>
                    <a:pt x="0" y="0"/>
                  </a:moveTo>
                  <a:lnTo>
                    <a:pt x="0" y="64604"/>
                  </a:lnTo>
                </a:path>
              </a:pathLst>
            </a:custGeom>
            <a:ln w="23228">
              <a:solidFill>
                <a:srgbClr val="F27435"/>
              </a:solidFill>
            </a:ln>
          </p:spPr>
          <p:txBody>
            <a:bodyPr wrap="square" lIns="0" tIns="0" rIns="0" bIns="0" rtlCol="0">
              <a:noAutofit/>
            </a:bodyPr>
            <a:lstStyle/>
            <a:p>
              <a:endParaRPr sz="1350"/>
            </a:p>
          </p:txBody>
        </p:sp>
      </p:grpSp>
    </p:spTree>
    <p:extLst>
      <p:ext uri="{BB962C8B-B14F-4D97-AF65-F5344CB8AC3E}">
        <p14:creationId xmlns:p14="http://schemas.microsoft.com/office/powerpoint/2010/main" val="3002413730"/>
      </p:ext>
    </p:extLst>
  </p:cSld>
  <p:clrMapOvr>
    <a:masterClrMapping/>
  </p:clrMapOvr>
  <p:extLst>
    <p:ext uri="{DCECCB84-F9BA-43D5-87BE-67443E8EF086}">
      <p15:sldGuideLst xmlns:p15="http://schemas.microsoft.com/office/powerpoint/2012/main">
        <p15:guide id="1" pos="2880">
          <p15:clr>
            <a:srgbClr val="FBAE40"/>
          </p15:clr>
        </p15:guide>
        <p15:guide id="2" orient="horz" pos="8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337255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259002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3F3DCD-499E-4410-A4C6-634F5D3912AE}"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181575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3F3DCD-499E-4410-A4C6-634F5D3912AE}" type="datetimeFigureOut">
              <a:rPr lang="fr-FR" smtClean="0"/>
              <a:t>06/09/2023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20988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3F3DCD-499E-4410-A4C6-634F5D3912AE}" type="datetimeFigureOut">
              <a:rPr lang="fr-FR" smtClean="0"/>
              <a:t>06/09/2023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185336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3F3DCD-499E-4410-A4C6-634F5D3912AE}" type="datetimeFigureOut">
              <a:rPr lang="fr-FR" smtClean="0"/>
              <a:t>06/09/2023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55474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3F3DCD-499E-4410-A4C6-634F5D3912AE}"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56275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3F3DCD-499E-4410-A4C6-634F5D3912AE}"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833BE9-766A-45F0-B5FE-EED0216B7B88}" type="slidenum">
              <a:rPr lang="fr-FR" smtClean="0"/>
              <a:t>‹N°›</a:t>
            </a:fld>
            <a:endParaRPr lang="fr-FR"/>
          </a:p>
        </p:txBody>
      </p:sp>
    </p:spTree>
    <p:extLst>
      <p:ext uri="{BB962C8B-B14F-4D97-AF65-F5344CB8AC3E}">
        <p14:creationId xmlns:p14="http://schemas.microsoft.com/office/powerpoint/2010/main" val="351773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F3DCD-499E-4410-A4C6-634F5D3912AE}" type="datetimeFigureOut">
              <a:rPr lang="fr-FR" smtClean="0"/>
              <a:t>06/09/2023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33BE9-766A-45F0-B5FE-EED0216B7B88}" type="slidenum">
              <a:rPr lang="fr-FR" smtClean="0"/>
              <a:t>‹N°›</a:t>
            </a:fld>
            <a:endParaRPr lang="fr-FR"/>
          </a:p>
        </p:txBody>
      </p:sp>
    </p:spTree>
    <p:extLst>
      <p:ext uri="{BB962C8B-B14F-4D97-AF65-F5344CB8AC3E}">
        <p14:creationId xmlns:p14="http://schemas.microsoft.com/office/powerpoint/2010/main" val="404909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ithidf.org/actualites/decouvrir-la-mission-referent-handicap-en-14-capsules-video" TargetMode="External"/><Relationship Id="rId3" Type="http://schemas.openxmlformats.org/officeDocument/2006/relationships/hyperlink" Target="https://www.agefiph.fr/sites/default/files/medias/fichiers/2023-02/Agefiph_Metodia_Janvier-2023.pdf" TargetMode="External"/><Relationship Id="rId7" Type="http://schemas.openxmlformats.org/officeDocument/2006/relationships/hyperlink" Target="https://www.prithidf.org/actualites/des-videos-sur-l-accompagnement-des-missions-locales" TargetMode="External"/><Relationship Id="rId2" Type="http://schemas.openxmlformats.org/officeDocument/2006/relationships/hyperlink" Target="https://www.agefiph.fr/sites/default/files/medias/fichiers/2021-10/Les%20modul%20pro%20de%20Ile%20de%20France.pdf" TargetMode="External"/><Relationship Id="rId1" Type="http://schemas.openxmlformats.org/officeDocument/2006/relationships/slideLayout" Target="../slideLayouts/slideLayout13.xml"/><Relationship Id="rId6" Type="http://schemas.openxmlformats.org/officeDocument/2006/relationships/hyperlink" Target="https://www.prithidf.org/sites/default/files/upload/pages/prith_support_rqth_def2_0.pdf" TargetMode="External"/><Relationship Id="rId5" Type="http://schemas.openxmlformats.org/officeDocument/2006/relationships/hyperlink" Target="https://www.prithidf.org/actualites/deux-videos-pour-informer-sur-l-interet-de-la-rqth" TargetMode="External"/><Relationship Id="rId4" Type="http://schemas.openxmlformats.org/officeDocument/2006/relationships/hyperlink" Target="mailto:&#8226;ile-de-France@agefiph.asso.fr" TargetMode="Externa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179512" y="1345484"/>
            <a:ext cx="8889387" cy="4958435"/>
          </a:xfrm>
        </p:spPr>
        <p:txBody>
          <a:bodyPr>
            <a:normAutofit fontScale="90000"/>
          </a:bodyPr>
          <a:lstStyle/>
          <a:p>
            <a:pPr marL="0" indent="0">
              <a:buNone/>
            </a:pPr>
            <a:br>
              <a:rPr lang="fr-FR" sz="4000" b="1" dirty="0">
                <a:solidFill>
                  <a:schemeClr val="tx1"/>
                </a:solidFill>
              </a:rPr>
            </a:br>
            <a:r>
              <a:rPr lang="fr-FR" sz="4000" b="1" dirty="0">
                <a:solidFill>
                  <a:schemeClr val="tx1"/>
                </a:solidFill>
              </a:rPr>
              <a:t>Appel à projets régional</a:t>
            </a:r>
            <a:br>
              <a:rPr lang="fr-FR" sz="4000" b="1" dirty="0">
                <a:solidFill>
                  <a:schemeClr val="tx1"/>
                </a:solidFill>
              </a:rPr>
            </a:br>
            <a:br>
              <a:rPr lang="fr-FR" sz="4000" b="1" dirty="0">
                <a:solidFill>
                  <a:schemeClr val="tx1"/>
                </a:solidFill>
              </a:rPr>
            </a:br>
            <a:r>
              <a:rPr lang="fr-FR" sz="4000" b="1" dirty="0">
                <a:solidFill>
                  <a:schemeClr val="tx1"/>
                </a:solidFill>
              </a:rPr>
              <a:t>Mise en œuvre </a:t>
            </a:r>
            <a:br>
              <a:rPr lang="fr-FR" sz="4000" b="1" dirty="0">
                <a:solidFill>
                  <a:schemeClr val="tx1"/>
                </a:solidFill>
              </a:rPr>
            </a:br>
            <a:r>
              <a:rPr lang="fr-FR" sz="4000" b="1" dirty="0">
                <a:solidFill>
                  <a:schemeClr val="tx1"/>
                </a:solidFill>
              </a:rPr>
              <a:t>du Contrat d’engagement jeune </a:t>
            </a:r>
            <a:br>
              <a:rPr lang="fr-FR" sz="4000" b="1" dirty="0">
                <a:solidFill>
                  <a:schemeClr val="tx1"/>
                </a:solidFill>
              </a:rPr>
            </a:br>
            <a:r>
              <a:rPr lang="fr-FR" sz="4000" b="1" dirty="0">
                <a:solidFill>
                  <a:schemeClr val="tx1"/>
                </a:solidFill>
              </a:rPr>
              <a:t>Jeunes en rupture</a:t>
            </a:r>
            <a:br>
              <a:rPr lang="fr-FR" sz="4000" b="1" dirty="0">
                <a:solidFill>
                  <a:schemeClr val="tx1"/>
                </a:solidFill>
              </a:rPr>
            </a:br>
            <a:r>
              <a:rPr lang="fr-FR" sz="4000" b="1" dirty="0">
                <a:solidFill>
                  <a:schemeClr val="tx1"/>
                </a:solidFill>
              </a:rPr>
              <a:t>2</a:t>
            </a:r>
            <a:r>
              <a:rPr lang="fr-FR" sz="4000" b="1" baseline="30000" dirty="0">
                <a:solidFill>
                  <a:schemeClr val="tx1"/>
                </a:solidFill>
              </a:rPr>
              <a:t>ème</a:t>
            </a:r>
            <a:r>
              <a:rPr lang="fr-FR" sz="4000" b="1" dirty="0">
                <a:solidFill>
                  <a:schemeClr val="tx1"/>
                </a:solidFill>
              </a:rPr>
              <a:t> vague</a:t>
            </a:r>
            <a:br>
              <a:rPr lang="fr-FR" sz="4000" b="1" dirty="0">
                <a:solidFill>
                  <a:schemeClr val="tx1"/>
                </a:solidFill>
              </a:rPr>
            </a:br>
            <a:br>
              <a:rPr lang="fr-FR" sz="4000" b="1" dirty="0">
                <a:solidFill>
                  <a:schemeClr val="tx1"/>
                </a:solidFill>
              </a:rPr>
            </a:br>
            <a:r>
              <a:rPr lang="fr-FR" sz="2000" b="1" dirty="0">
                <a:solidFill>
                  <a:schemeClr val="tx1"/>
                </a:solidFill>
              </a:rPr>
              <a:t>Introduction de Christian </a:t>
            </a:r>
            <a:r>
              <a:rPr lang="fr-FR" sz="2000" b="1" dirty="0" err="1">
                <a:solidFill>
                  <a:schemeClr val="tx1"/>
                </a:solidFill>
              </a:rPr>
              <a:t>Forterre</a:t>
            </a:r>
            <a:br>
              <a:rPr lang="fr-FR" sz="2000" b="1" dirty="0">
                <a:solidFill>
                  <a:schemeClr val="tx1"/>
                </a:solidFill>
              </a:rPr>
            </a:br>
            <a:r>
              <a:rPr lang="fr-FR" sz="2000" b="1" dirty="0">
                <a:solidFill>
                  <a:schemeClr val="tx1"/>
                </a:solidFill>
              </a:rPr>
              <a:t>Commissaire à la lutte contre la pauvreté en IDF</a:t>
            </a:r>
            <a:br>
              <a:rPr lang="fr-FR" sz="4000" b="1" dirty="0">
                <a:solidFill>
                  <a:schemeClr val="tx1"/>
                </a:solidFill>
              </a:rPr>
            </a:br>
            <a:br>
              <a:rPr lang="fr-FR" sz="4000" b="1" dirty="0">
                <a:solidFill>
                  <a:schemeClr val="tx1"/>
                </a:solidFill>
              </a:rPr>
            </a:br>
            <a:br>
              <a:rPr lang="fr-FR" dirty="0"/>
            </a:br>
            <a:r>
              <a:rPr lang="fr-FR" sz="3000" dirty="0"/>
              <a:t>Les 1</a:t>
            </a:r>
            <a:r>
              <a:rPr lang="fr-FR" sz="3000" baseline="30000" dirty="0"/>
              <a:t>ers</a:t>
            </a:r>
            <a:r>
              <a:rPr lang="fr-FR" sz="3000" dirty="0"/>
              <a:t> contours annoncés par le projet de décret et le dossier de presse</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a:t>
            </a:fld>
            <a:endParaRPr lang="fr-FR" dirty="0"/>
          </a:p>
        </p:txBody>
      </p:sp>
      <p:sp>
        <p:nvSpPr>
          <p:cNvPr id="6" name="Espace réservé du pied de page 5"/>
          <p:cNvSpPr>
            <a:spLocks noGrp="1"/>
          </p:cNvSpPr>
          <p:nvPr>
            <p:ph type="ftr" sz="quarter" idx="3"/>
          </p:nvPr>
        </p:nvSpPr>
        <p:spPr>
          <a:xfrm>
            <a:off x="2627784" y="147770"/>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395459"/>
            <a:ext cx="19446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126433"/>
            <a:ext cx="1296144" cy="89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950965"/>
            <a:ext cx="1619672" cy="144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52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a date 4"/>
          <p:cNvSpPr>
            <a:spLocks noGrp="1"/>
          </p:cNvSpPr>
          <p:nvPr>
            <p:ph type="dt" sz="quarter" idx="12"/>
          </p:nvPr>
        </p:nvSpPr>
        <p:spPr>
          <a:xfrm>
            <a:off x="6732240" y="6393358"/>
            <a:ext cx="2133600" cy="365125"/>
          </a:xfrm>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Lst>
              <a:defRPr>
                <a:solidFill>
                  <a:schemeClr val="tx1"/>
                </a:solidFill>
                <a:latin typeface="Arial" charset="0"/>
                <a:ea typeface="Microsoft YaHei" charset="-122"/>
              </a:defRPr>
            </a:lvl1pPr>
            <a:lvl2pPr eaLnBrk="0">
              <a:tabLst>
                <a:tab pos="449263" algn="l"/>
                <a:tab pos="898525" algn="l"/>
                <a:tab pos="1347788" algn="l"/>
                <a:tab pos="1797050" algn="l"/>
              </a:tabLst>
              <a:defRPr>
                <a:solidFill>
                  <a:schemeClr val="tx1"/>
                </a:solidFill>
                <a:latin typeface="Arial" charset="0"/>
                <a:ea typeface="Microsoft YaHei" charset="-122"/>
              </a:defRPr>
            </a:lvl2pPr>
            <a:lvl3pPr eaLnBrk="0">
              <a:tabLst>
                <a:tab pos="449263" algn="l"/>
                <a:tab pos="898525" algn="l"/>
                <a:tab pos="1347788" algn="l"/>
                <a:tab pos="1797050" algn="l"/>
              </a:tabLst>
              <a:defRPr>
                <a:solidFill>
                  <a:schemeClr val="tx1"/>
                </a:solidFill>
                <a:latin typeface="Arial" charset="0"/>
                <a:ea typeface="Microsoft YaHei" charset="-122"/>
              </a:defRPr>
            </a:lvl3pPr>
            <a:lvl4pPr eaLnBrk="0">
              <a:tabLst>
                <a:tab pos="449263" algn="l"/>
                <a:tab pos="898525" algn="l"/>
                <a:tab pos="1347788" algn="l"/>
                <a:tab pos="1797050" algn="l"/>
              </a:tabLst>
              <a:defRPr>
                <a:solidFill>
                  <a:schemeClr val="tx1"/>
                </a:solidFill>
                <a:latin typeface="Arial" charset="0"/>
                <a:ea typeface="Microsoft YaHei" charset="-122"/>
              </a:defRPr>
            </a:lvl4pPr>
            <a:lvl5pPr eaLnBrk="0">
              <a:tabLst>
                <a:tab pos="449263" algn="l"/>
                <a:tab pos="898525" algn="l"/>
                <a:tab pos="1347788" algn="l"/>
                <a:tab pos="1797050"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9pPr>
          </a:lstStyle>
          <a:p>
            <a:pPr eaLnBrk="1"/>
            <a:r>
              <a:rPr lang="fr-FR" altLang="fr-FR" dirty="0">
                <a:solidFill>
                  <a:srgbClr val="000000"/>
                </a:solidFill>
              </a:rPr>
              <a:t>13/05/2022</a:t>
            </a:r>
          </a:p>
        </p:txBody>
      </p:sp>
      <p:pic>
        <p:nvPicPr>
          <p:cNvPr id="174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5101"/>
            <a:ext cx="792038" cy="740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278160" y="1976234"/>
            <a:ext cx="8686328" cy="4770537"/>
          </a:xfrm>
          <a:prstGeom prst="rect">
            <a:avLst/>
          </a:prstGeom>
        </p:spPr>
        <p:txBody>
          <a:bodyPr wrap="square">
            <a:spAutoFit/>
          </a:bodyPr>
          <a:lstStyle/>
          <a:p>
            <a:r>
              <a:rPr lang="fr-FR" sz="1600" dirty="0"/>
              <a:t>Une enquête menée par l’ARS Ile-de-France en 2022 auprès des lauréats de l’AAP CEJ-R a révélé  un </a:t>
            </a:r>
            <a:r>
              <a:rPr lang="fr-FR" sz="1600" b="1" dirty="0"/>
              <a:t>besoin de formation des équipes des structures d’accompagnement</a:t>
            </a:r>
            <a:r>
              <a:rPr lang="fr-FR" sz="1600" dirty="0"/>
              <a:t> CEJ-JR en matière </a:t>
            </a:r>
            <a:r>
              <a:rPr lang="fr-FR" sz="1600" b="1" dirty="0"/>
              <a:t>de santé mentale, d’addictions et d’accès aux soins des jeunes</a:t>
            </a:r>
          </a:p>
          <a:p>
            <a:r>
              <a:rPr lang="fr-FR" sz="1600" dirty="0"/>
              <a:t>= comment aborder la question, les modalités d’accès, où se faire soigner, comment, à quel coût, nécessité de travailler en amont l’accueil par les centres de santé des jeunes issus des CEJ JR).</a:t>
            </a:r>
          </a:p>
          <a:p>
            <a:endParaRPr lang="fr-FR" sz="1600" dirty="0"/>
          </a:p>
          <a:p>
            <a:r>
              <a:rPr lang="fr-FR" sz="1600" dirty="0"/>
              <a:t>A cette fin, </a:t>
            </a:r>
            <a:r>
              <a:rPr lang="fr-FR" sz="1600" b="1" dirty="0"/>
              <a:t>l’ARS IDF vient en appui à la mobilisation du droit commun, en fonction des besoins de territoire </a:t>
            </a:r>
            <a:r>
              <a:rPr lang="fr-FR" sz="1600" dirty="0"/>
              <a:t>(partenariat avec l’assurance maladie par exemple)</a:t>
            </a:r>
          </a:p>
          <a:p>
            <a:r>
              <a:rPr lang="fr-FR" sz="1600" dirty="0">
                <a:sym typeface="Wingdings" panose="05000000000000000000" pitchFamily="2" charset="2"/>
              </a:rPr>
              <a:t> </a:t>
            </a:r>
            <a:r>
              <a:rPr lang="fr-FR" sz="1600" dirty="0"/>
              <a:t>L’ARS finance le volet accès aux soins par la formation par le CODES 93  des équipes des opérateurs DRIEETS 2022 et 2023 sur l’accès à la santé et les addictions.</a:t>
            </a:r>
          </a:p>
          <a:p>
            <a:endParaRPr lang="fr-FR" sz="1600" dirty="0"/>
          </a:p>
          <a:p>
            <a:r>
              <a:rPr lang="fr-FR" sz="1600" dirty="0"/>
              <a:t>L’ARS IDF est aussi délégataire des crédits du Fonds d’Intervention Régional pour accompagner la réponse aux besoins de santé des jeunes accompagnés dans le cadre du CEJ-R. Ces crédits visent en 2023 et selon les besoins spécifiques dans chaque territoire : </a:t>
            </a:r>
          </a:p>
          <a:p>
            <a:pPr marL="285750" indent="-285750">
              <a:buFontTx/>
              <a:buChar char="-"/>
            </a:pPr>
            <a:r>
              <a:rPr lang="fr-FR" sz="1600" b="1" dirty="0"/>
              <a:t>A renforcer des structures d’accompagnement à la santé </a:t>
            </a:r>
            <a:r>
              <a:rPr lang="fr-FR" sz="1600" dirty="0"/>
              <a:t>(MDA, PAEJ…) en lien avec les Missions Locales et les lauréats de l’AAP CEJ-R</a:t>
            </a:r>
          </a:p>
          <a:p>
            <a:pPr marL="285750" indent="-285750">
              <a:buFontTx/>
              <a:buChar char="-"/>
            </a:pPr>
            <a:r>
              <a:rPr lang="fr-FR" sz="1600" b="1" dirty="0"/>
              <a:t>A étendre ou renforcer des actions de prévention, d’éducation pour la santé et de promotion de la santé</a:t>
            </a:r>
            <a:r>
              <a:rPr lang="fr-FR" sz="1600" dirty="0"/>
              <a:t> à destination des jeunes accompagnés par les structures lauréates du CEJ-R</a:t>
            </a:r>
          </a:p>
          <a:p>
            <a:pPr marL="92880" defTabSz="914400" fontAlgn="auto" hangingPunct="1">
              <a:lnSpc>
                <a:spcPct val="100000"/>
              </a:lnSpc>
              <a:spcBef>
                <a:spcPts val="0"/>
              </a:spcBef>
              <a:spcAft>
                <a:spcPts val="499"/>
              </a:spcAft>
              <a:buSzTx/>
              <a:defRPr/>
            </a:pPr>
            <a:endParaRPr lang="fr-FR" sz="1600" spc="-1" dirty="0">
              <a:solidFill>
                <a:prstClr val="black"/>
              </a:solidFill>
              <a:latin typeface="Arial"/>
              <a:ea typeface="DejaVu Sans"/>
              <a:cs typeface="DejaVu Sans"/>
            </a:endParaRPr>
          </a:p>
        </p:txBody>
      </p:sp>
      <p:sp>
        <p:nvSpPr>
          <p:cNvPr id="6" name="CustomShape 4"/>
          <p:cNvSpPr/>
          <p:nvPr/>
        </p:nvSpPr>
        <p:spPr>
          <a:xfrm>
            <a:off x="1979712" y="908720"/>
            <a:ext cx="5904656" cy="32173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400"/>
              </a:spcBef>
              <a:spcAft>
                <a:spcPts val="799"/>
              </a:spcAft>
              <a:defRPr/>
            </a:pPr>
            <a:r>
              <a:rPr lang="fr-FR" sz="2400" b="1" spc="-1" dirty="0">
                <a:ea typeface="DejaVu Sans"/>
              </a:rPr>
              <a:t>Volet prise en charge sanitaire des jeunes </a:t>
            </a:r>
            <a:endParaRPr lang="fr-FR" sz="2400" spc="-1" dirty="0"/>
          </a:p>
          <a:p>
            <a:pPr>
              <a:lnSpc>
                <a:spcPct val="100000"/>
              </a:lnSpc>
              <a:spcBef>
                <a:spcPts val="400"/>
              </a:spcBef>
              <a:spcAft>
                <a:spcPts val="799"/>
              </a:spcAft>
              <a:defRPr/>
            </a:pPr>
            <a:endParaRPr lang="fr-FR" sz="1500" spc="-1" dirty="0"/>
          </a:p>
        </p:txBody>
      </p:sp>
      <p:sp>
        <p:nvSpPr>
          <p:cNvPr id="7" name="Rectangle à coins arrondis 6"/>
          <p:cNvSpPr/>
          <p:nvPr/>
        </p:nvSpPr>
        <p:spPr>
          <a:xfrm>
            <a:off x="2358670" y="355497"/>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64" y="859896"/>
            <a:ext cx="1105760" cy="1105760"/>
          </a:xfrm>
          <a:prstGeom prst="rect">
            <a:avLst/>
          </a:prstGeom>
        </p:spPr>
      </p:pic>
      <p:sp>
        <p:nvSpPr>
          <p:cNvPr id="10" name="CustomShape 4"/>
          <p:cNvSpPr/>
          <p:nvPr/>
        </p:nvSpPr>
        <p:spPr>
          <a:xfrm>
            <a:off x="1603242" y="1349971"/>
            <a:ext cx="6480720" cy="81808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92160" algn="ctr">
              <a:spcAft>
                <a:spcPts val="499"/>
              </a:spcAft>
              <a:defRPr/>
            </a:pPr>
            <a:r>
              <a:rPr lang="fr-FR" sz="1100" b="1" spc="-1" dirty="0">
                <a:solidFill>
                  <a:srgbClr val="000091"/>
                </a:solidFill>
                <a:latin typeface="Arial"/>
                <a:ea typeface="DejaVu Sans"/>
                <a:cs typeface="DejaVu Sans"/>
              </a:rPr>
              <a:t>Rôle de l’opérateur CEJ-JR : s’assurer que des soins sont apportés aux jeunes qui le nécessitent</a:t>
            </a:r>
            <a:endParaRPr lang="fr-FR" sz="1100" spc="-1" dirty="0">
              <a:solidFill>
                <a:prstClr val="black"/>
              </a:solidFill>
              <a:latin typeface="Arial"/>
              <a:ea typeface="DejaVu Sans"/>
              <a:cs typeface="DejaVu Sans"/>
            </a:endParaRPr>
          </a:p>
          <a:p>
            <a:pPr marL="92160" algn="ctr">
              <a:spcAft>
                <a:spcPts val="499"/>
              </a:spcAft>
              <a:defRPr/>
            </a:pPr>
            <a:r>
              <a:rPr lang="fr-FR" sz="1100" b="1" spc="-1" dirty="0">
                <a:solidFill>
                  <a:srgbClr val="000091"/>
                </a:solidFill>
                <a:latin typeface="Arial"/>
                <a:ea typeface="DejaVu Sans"/>
                <a:cs typeface="DejaVu Sans"/>
              </a:rPr>
              <a:t>= Détecter, prévenir, orienter</a:t>
            </a:r>
            <a:endParaRPr lang="fr-FR" sz="1100" spc="-1"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172" y="140931"/>
            <a:ext cx="1296144" cy="89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82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8E8B-1653-4976-B366-95F00775BF3A}"/>
              </a:ext>
            </a:extLst>
          </p:cNvPr>
          <p:cNvSpPr>
            <a:spLocks noGrp="1"/>
          </p:cNvSpPr>
          <p:nvPr>
            <p:ph type="ctrTitle"/>
          </p:nvPr>
        </p:nvSpPr>
        <p:spPr>
          <a:xfrm>
            <a:off x="177716" y="1140637"/>
            <a:ext cx="8896401" cy="2214246"/>
          </a:xfrm>
        </p:spPr>
        <p:txBody>
          <a:bodyPr vert="horz" lIns="83107" tIns="32719" rIns="83107" bIns="32719" rtlCol="0" anchor="t">
            <a:noAutofit/>
          </a:bodyPr>
          <a:lstStyle/>
          <a:p>
            <a:pPr algn="ctr"/>
            <a:r>
              <a:rPr lang="fr-FR" dirty="0"/>
              <a:t>L’offre de services et d’aides financières</a:t>
            </a:r>
            <a:br>
              <a:rPr lang="fr-FR" dirty="0"/>
            </a:br>
            <a:r>
              <a:rPr lang="fr-FR" dirty="0"/>
              <a:t>de l’Agefiph pour les Jeunes en situation de handicap</a:t>
            </a:r>
            <a:br>
              <a:rPr lang="fr-FR" dirty="0"/>
            </a:br>
            <a:br>
              <a:rPr lang="fr-FR" dirty="0"/>
            </a:br>
            <a:r>
              <a:rPr lang="fr-FR" dirty="0"/>
              <a:t>Intervenants de l’appel à projets CEJ Jeunes en rupture.</a:t>
            </a:r>
            <a:br>
              <a:rPr lang="fr-FR" dirty="0">
                <a:cs typeface="Calibri"/>
              </a:rPr>
            </a:br>
            <a:br>
              <a:rPr lang="fr-FR" dirty="0">
                <a:cs typeface="Calibri"/>
              </a:rPr>
            </a:br>
            <a:br>
              <a:rPr lang="fr-FR" dirty="0">
                <a:cs typeface="Calibri"/>
              </a:rPr>
            </a:br>
            <a:r>
              <a:rPr lang="fr-FR" sz="1500" dirty="0">
                <a:cs typeface="Calibri"/>
              </a:rPr>
              <a:t>Véronique </a:t>
            </a:r>
            <a:r>
              <a:rPr lang="fr-FR" sz="1500" dirty="0" err="1">
                <a:cs typeface="Calibri"/>
              </a:rPr>
              <a:t>Quémeneur</a:t>
            </a:r>
            <a:r>
              <a:rPr lang="fr-FR" sz="1500" dirty="0">
                <a:cs typeface="Calibri"/>
              </a:rPr>
              <a:t> Chargée d'études et développement </a:t>
            </a:r>
            <a:br>
              <a:rPr lang="fr-FR" sz="1500" dirty="0">
                <a:cs typeface="Calibri"/>
              </a:rPr>
            </a:br>
            <a:r>
              <a:rPr lang="fr-FR" sz="1500" dirty="0">
                <a:cs typeface="Calibri"/>
              </a:rPr>
              <a:t>v-quemeneur@agefiph.asso.fr</a:t>
            </a:r>
            <a:br>
              <a:rPr lang="fr-FR" dirty="0"/>
            </a:br>
            <a:endParaRPr lang="fr-FR" b="0" dirty="0"/>
          </a:p>
        </p:txBody>
      </p:sp>
    </p:spTree>
    <p:extLst>
      <p:ext uri="{BB962C8B-B14F-4D97-AF65-F5344CB8AC3E}">
        <p14:creationId xmlns:p14="http://schemas.microsoft.com/office/powerpoint/2010/main" val="70062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defRPr/>
            </a:pPr>
            <a:fld id="{CAD88D1B-CF5F-403D-AB18-4344A17FAE8C}" type="slidenum">
              <a:rPr lang="en-US"/>
              <a:pPr>
                <a:spcAft>
                  <a:spcPts val="450"/>
                </a:spcAft>
                <a:defRPr/>
              </a:pPr>
              <a:t>12</a:t>
            </a:fld>
            <a:endParaRPr lang="en-US"/>
          </a:p>
        </p:txBody>
      </p:sp>
      <p:sp>
        <p:nvSpPr>
          <p:cNvPr id="2" name="Titre 1"/>
          <p:cNvSpPr>
            <a:spLocks noGrp="1"/>
          </p:cNvSpPr>
          <p:nvPr>
            <p:ph type="title"/>
          </p:nvPr>
        </p:nvSpPr>
        <p:spPr>
          <a:xfrm>
            <a:off x="270690" y="858460"/>
            <a:ext cx="8739038" cy="756539"/>
          </a:xfrm>
        </p:spPr>
        <p:txBody>
          <a:bodyPr vert="horz" lIns="68579" tIns="26999" rIns="68579" bIns="26999" rtlCol="0" anchor="ctr">
            <a:normAutofit/>
          </a:bodyPr>
          <a:lstStyle/>
          <a:p>
            <a:pPr algn="ctr"/>
            <a:r>
              <a:rPr lang="fr-FR" sz="1800" b="1" dirty="0"/>
              <a:t>Les aides et services de l'Agefiph potentiellement mobilisables dans le cadre du projet d'un jeune en situation de handicap :</a:t>
            </a:r>
            <a:endParaRPr lang="fr-FR" dirty="0"/>
          </a:p>
        </p:txBody>
      </p:sp>
      <p:graphicFrame>
        <p:nvGraphicFramePr>
          <p:cNvPr id="9" name="Diagramme 8"/>
          <p:cNvGraphicFramePr/>
          <p:nvPr/>
        </p:nvGraphicFramePr>
        <p:xfrm>
          <a:off x="1358550" y="1862826"/>
          <a:ext cx="6426901" cy="372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ZoneTexte 72">
            <a:extLst>
              <a:ext uri="{FF2B5EF4-FFF2-40B4-BE49-F238E27FC236}">
                <a16:creationId xmlns:a16="http://schemas.microsoft.com/office/drawing/2014/main" id="{161A5E80-014D-1A6D-64C7-34C11C407041}"/>
              </a:ext>
            </a:extLst>
          </p:cNvPr>
          <p:cNvSpPr txBox="1"/>
          <p:nvPr/>
        </p:nvSpPr>
        <p:spPr>
          <a:xfrm>
            <a:off x="807554" y="5727424"/>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fr-FR" sz="1350"/>
          </a:p>
        </p:txBody>
      </p:sp>
      <p:grpSp>
        <p:nvGrpSpPr>
          <p:cNvPr id="77" name="object 5">
            <a:extLst>
              <a:ext uri="{FF2B5EF4-FFF2-40B4-BE49-F238E27FC236}">
                <a16:creationId xmlns:a16="http://schemas.microsoft.com/office/drawing/2014/main" id="{4DA9315D-CFE2-4AC7-C47A-062A8CDCF8F1}"/>
              </a:ext>
            </a:extLst>
          </p:cNvPr>
          <p:cNvGrpSpPr/>
          <p:nvPr/>
        </p:nvGrpSpPr>
        <p:grpSpPr>
          <a:xfrm>
            <a:off x="626418" y="5556475"/>
            <a:ext cx="930116" cy="280988"/>
            <a:chOff x="835224" y="6105977"/>
            <a:chExt cx="1240155" cy="374650"/>
          </a:xfrm>
        </p:grpSpPr>
        <p:sp>
          <p:nvSpPr>
            <p:cNvPr id="75" name="object 6">
              <a:extLst>
                <a:ext uri="{FF2B5EF4-FFF2-40B4-BE49-F238E27FC236}">
                  <a16:creationId xmlns:a16="http://schemas.microsoft.com/office/drawing/2014/main" id="{8D7260A6-7799-03BA-A772-08F6BE581EC5}"/>
                </a:ext>
              </a:extLst>
            </p:cNvPr>
            <p:cNvSpPr/>
            <p:nvPr/>
          </p:nvSpPr>
          <p:spPr>
            <a:xfrm>
              <a:off x="835224" y="6105977"/>
              <a:ext cx="1240155" cy="374650"/>
            </a:xfrm>
            <a:custGeom>
              <a:avLst/>
              <a:gdLst/>
              <a:ahLst/>
              <a:cxnLst/>
              <a:rect l="l" t="t" r="r" b="b"/>
              <a:pathLst>
                <a:path w="1240155" h="374650">
                  <a:moveTo>
                    <a:pt x="234873" y="317817"/>
                  </a:moveTo>
                  <a:lnTo>
                    <a:pt x="223075" y="357543"/>
                  </a:lnTo>
                  <a:lnTo>
                    <a:pt x="227863" y="359778"/>
                  </a:lnTo>
                  <a:lnTo>
                    <a:pt x="243160" y="365712"/>
                  </a:lnTo>
                  <a:lnTo>
                    <a:pt x="260276" y="370198"/>
                  </a:lnTo>
                  <a:lnTo>
                    <a:pt x="278255" y="373037"/>
                  </a:lnTo>
                  <a:lnTo>
                    <a:pt x="296138" y="374027"/>
                  </a:lnTo>
                  <a:lnTo>
                    <a:pt x="332596" y="367438"/>
                  </a:lnTo>
                  <a:lnTo>
                    <a:pt x="359002" y="347911"/>
                  </a:lnTo>
                  <a:lnTo>
                    <a:pt x="365567" y="334784"/>
                  </a:lnTo>
                  <a:lnTo>
                    <a:pt x="299173" y="334784"/>
                  </a:lnTo>
                  <a:lnTo>
                    <a:pt x="286577" y="333921"/>
                  </a:lnTo>
                  <a:lnTo>
                    <a:pt x="272886" y="331289"/>
                  </a:lnTo>
                  <a:lnTo>
                    <a:pt x="257845" y="326822"/>
                  </a:lnTo>
                  <a:lnTo>
                    <a:pt x="241198" y="320459"/>
                  </a:lnTo>
                  <a:lnTo>
                    <a:pt x="234873" y="317817"/>
                  </a:lnTo>
                  <a:close/>
                </a:path>
                <a:path w="1240155" h="374650">
                  <a:moveTo>
                    <a:pt x="380479" y="264286"/>
                  </a:moveTo>
                  <a:lnTo>
                    <a:pt x="339331" y="264286"/>
                  </a:lnTo>
                  <a:lnTo>
                    <a:pt x="339331" y="269570"/>
                  </a:lnTo>
                  <a:lnTo>
                    <a:pt x="334453" y="307272"/>
                  </a:lnTo>
                  <a:lnTo>
                    <a:pt x="322976" y="326632"/>
                  </a:lnTo>
                  <a:lnTo>
                    <a:pt x="309638" y="333765"/>
                  </a:lnTo>
                  <a:lnTo>
                    <a:pt x="299173" y="334784"/>
                  </a:lnTo>
                  <a:lnTo>
                    <a:pt x="365567" y="334784"/>
                  </a:lnTo>
                  <a:lnTo>
                    <a:pt x="375060" y="315804"/>
                  </a:lnTo>
                  <a:lnTo>
                    <a:pt x="380479" y="271475"/>
                  </a:lnTo>
                  <a:lnTo>
                    <a:pt x="380479" y="264286"/>
                  </a:lnTo>
                  <a:close/>
                </a:path>
                <a:path w="1240155" h="374650">
                  <a:moveTo>
                    <a:pt x="324992" y="86918"/>
                  </a:moveTo>
                  <a:lnTo>
                    <a:pt x="279482" y="95240"/>
                  </a:lnTo>
                  <a:lnTo>
                    <a:pt x="243525" y="118386"/>
                  </a:lnTo>
                  <a:lnTo>
                    <a:pt x="219908" y="153623"/>
                  </a:lnTo>
                  <a:lnTo>
                    <a:pt x="211416" y="198221"/>
                  </a:lnTo>
                  <a:lnTo>
                    <a:pt x="216699" y="236663"/>
                  </a:lnTo>
                  <a:lnTo>
                    <a:pt x="231836" y="265723"/>
                  </a:lnTo>
                  <a:lnTo>
                    <a:pt x="255763" y="284109"/>
                  </a:lnTo>
                  <a:lnTo>
                    <a:pt x="287413" y="290525"/>
                  </a:lnTo>
                  <a:lnTo>
                    <a:pt x="302006" y="288775"/>
                  </a:lnTo>
                  <a:lnTo>
                    <a:pt x="315729" y="283673"/>
                  </a:lnTo>
                  <a:lnTo>
                    <a:pt x="328274" y="275437"/>
                  </a:lnTo>
                  <a:lnTo>
                    <a:pt x="339331" y="264286"/>
                  </a:lnTo>
                  <a:lnTo>
                    <a:pt x="380479" y="264286"/>
                  </a:lnTo>
                  <a:lnTo>
                    <a:pt x="380479" y="249758"/>
                  </a:lnTo>
                  <a:lnTo>
                    <a:pt x="291591" y="249758"/>
                  </a:lnTo>
                  <a:lnTo>
                    <a:pt x="276302" y="246269"/>
                  </a:lnTo>
                  <a:lnTo>
                    <a:pt x="264866" y="236189"/>
                  </a:lnTo>
                  <a:lnTo>
                    <a:pt x="257700" y="220102"/>
                  </a:lnTo>
                  <a:lnTo>
                    <a:pt x="255219" y="198589"/>
                  </a:lnTo>
                  <a:lnTo>
                    <a:pt x="259952" y="168464"/>
                  </a:lnTo>
                  <a:lnTo>
                    <a:pt x="273623" y="145937"/>
                  </a:lnTo>
                  <a:lnTo>
                    <a:pt x="295440" y="131822"/>
                  </a:lnTo>
                  <a:lnTo>
                    <a:pt x="324612" y="126936"/>
                  </a:lnTo>
                  <a:lnTo>
                    <a:pt x="380479" y="126936"/>
                  </a:lnTo>
                  <a:lnTo>
                    <a:pt x="380479" y="92506"/>
                  </a:lnTo>
                  <a:lnTo>
                    <a:pt x="375437" y="91579"/>
                  </a:lnTo>
                  <a:lnTo>
                    <a:pt x="361985" y="89324"/>
                  </a:lnTo>
                  <a:lnTo>
                    <a:pt x="350124" y="87891"/>
                  </a:lnTo>
                  <a:lnTo>
                    <a:pt x="338309" y="87138"/>
                  </a:lnTo>
                  <a:lnTo>
                    <a:pt x="324992" y="86918"/>
                  </a:lnTo>
                  <a:close/>
                </a:path>
                <a:path w="1240155" h="374650">
                  <a:moveTo>
                    <a:pt x="380479" y="126936"/>
                  </a:moveTo>
                  <a:lnTo>
                    <a:pt x="333374" y="126936"/>
                  </a:lnTo>
                  <a:lnTo>
                    <a:pt x="337820" y="127431"/>
                  </a:lnTo>
                  <a:lnTo>
                    <a:pt x="337820" y="206654"/>
                  </a:lnTo>
                  <a:lnTo>
                    <a:pt x="329244" y="224785"/>
                  </a:lnTo>
                  <a:lnTo>
                    <a:pt x="318339" y="238336"/>
                  </a:lnTo>
                  <a:lnTo>
                    <a:pt x="305617" y="246821"/>
                  </a:lnTo>
                  <a:lnTo>
                    <a:pt x="291591" y="249758"/>
                  </a:lnTo>
                  <a:lnTo>
                    <a:pt x="380479" y="249758"/>
                  </a:lnTo>
                  <a:lnTo>
                    <a:pt x="380479" y="126936"/>
                  </a:lnTo>
                  <a:close/>
                </a:path>
                <a:path w="1240155" h="374650">
                  <a:moveTo>
                    <a:pt x="906157" y="90716"/>
                  </a:moveTo>
                  <a:lnTo>
                    <a:pt x="865390" y="90716"/>
                  </a:lnTo>
                  <a:lnTo>
                    <a:pt x="865390" y="370243"/>
                  </a:lnTo>
                  <a:lnTo>
                    <a:pt x="908062" y="370243"/>
                  </a:lnTo>
                  <a:lnTo>
                    <a:pt x="908062" y="288721"/>
                  </a:lnTo>
                  <a:lnTo>
                    <a:pt x="936159" y="288721"/>
                  </a:lnTo>
                  <a:lnTo>
                    <a:pt x="977997" y="280578"/>
                  </a:lnTo>
                  <a:lnTo>
                    <a:pt x="1012178" y="255392"/>
                  </a:lnTo>
                  <a:lnTo>
                    <a:pt x="1014487" y="251282"/>
                  </a:lnTo>
                  <a:lnTo>
                    <a:pt x="920788" y="251282"/>
                  </a:lnTo>
                  <a:lnTo>
                    <a:pt x="914450" y="250736"/>
                  </a:lnTo>
                  <a:lnTo>
                    <a:pt x="908062" y="249669"/>
                  </a:lnTo>
                  <a:lnTo>
                    <a:pt x="908188" y="178092"/>
                  </a:lnTo>
                  <a:lnTo>
                    <a:pt x="916702" y="155719"/>
                  </a:lnTo>
                  <a:lnTo>
                    <a:pt x="929139" y="139925"/>
                  </a:lnTo>
                  <a:lnTo>
                    <a:pt x="943636" y="130698"/>
                  </a:lnTo>
                  <a:lnTo>
                    <a:pt x="958456" y="127698"/>
                  </a:lnTo>
                  <a:lnTo>
                    <a:pt x="1026071" y="127698"/>
                  </a:lnTo>
                  <a:lnTo>
                    <a:pt x="1019358" y="114795"/>
                  </a:lnTo>
                  <a:lnTo>
                    <a:pt x="906157" y="114795"/>
                  </a:lnTo>
                  <a:lnTo>
                    <a:pt x="906157" y="90716"/>
                  </a:lnTo>
                  <a:close/>
                </a:path>
                <a:path w="1240155" h="374650">
                  <a:moveTo>
                    <a:pt x="936159" y="288721"/>
                  </a:moveTo>
                  <a:lnTo>
                    <a:pt x="908062" y="288721"/>
                  </a:lnTo>
                  <a:lnTo>
                    <a:pt x="915873" y="289636"/>
                  </a:lnTo>
                  <a:lnTo>
                    <a:pt x="923328" y="290144"/>
                  </a:lnTo>
                  <a:lnTo>
                    <a:pt x="928852" y="290144"/>
                  </a:lnTo>
                  <a:lnTo>
                    <a:pt x="936159" y="288721"/>
                  </a:lnTo>
                  <a:close/>
                </a:path>
                <a:path w="1240155" h="374650">
                  <a:moveTo>
                    <a:pt x="1026071" y="127698"/>
                  </a:moveTo>
                  <a:lnTo>
                    <a:pt x="958456" y="127698"/>
                  </a:lnTo>
                  <a:lnTo>
                    <a:pt x="973462" y="131268"/>
                  </a:lnTo>
                  <a:lnTo>
                    <a:pt x="984929" y="141417"/>
                  </a:lnTo>
                  <a:lnTo>
                    <a:pt x="992253" y="157305"/>
                  </a:lnTo>
                  <a:lnTo>
                    <a:pt x="994829" y="178092"/>
                  </a:lnTo>
                  <a:lnTo>
                    <a:pt x="990378" y="209437"/>
                  </a:lnTo>
                  <a:lnTo>
                    <a:pt x="977306" y="232384"/>
                  </a:lnTo>
                  <a:lnTo>
                    <a:pt x="956027" y="246482"/>
                  </a:lnTo>
                  <a:lnTo>
                    <a:pt x="926960" y="251282"/>
                  </a:lnTo>
                  <a:lnTo>
                    <a:pt x="1014487" y="251282"/>
                  </a:lnTo>
                  <a:lnTo>
                    <a:pt x="1032142" y="219855"/>
                  </a:lnTo>
                  <a:lnTo>
                    <a:pt x="1038631" y="179235"/>
                  </a:lnTo>
                  <a:lnTo>
                    <a:pt x="1033258" y="141514"/>
                  </a:lnTo>
                  <a:lnTo>
                    <a:pt x="1026071" y="127698"/>
                  </a:lnTo>
                  <a:close/>
                </a:path>
                <a:path w="1240155" h="374650">
                  <a:moveTo>
                    <a:pt x="964158" y="86918"/>
                  </a:moveTo>
                  <a:lnTo>
                    <a:pt x="947541" y="88804"/>
                  </a:lnTo>
                  <a:lnTo>
                    <a:pt x="932053" y="94270"/>
                  </a:lnTo>
                  <a:lnTo>
                    <a:pt x="918117" y="103029"/>
                  </a:lnTo>
                  <a:lnTo>
                    <a:pt x="906157" y="114795"/>
                  </a:lnTo>
                  <a:lnTo>
                    <a:pt x="1019358" y="114795"/>
                  </a:lnTo>
                  <a:lnTo>
                    <a:pt x="1018097" y="112369"/>
                  </a:lnTo>
                  <a:lnTo>
                    <a:pt x="994584" y="93577"/>
                  </a:lnTo>
                  <a:lnTo>
                    <a:pt x="964158" y="86918"/>
                  </a:lnTo>
                  <a:close/>
                </a:path>
                <a:path w="1240155" h="374650">
                  <a:moveTo>
                    <a:pt x="516280" y="86918"/>
                  </a:moveTo>
                  <a:lnTo>
                    <a:pt x="479502" y="95068"/>
                  </a:lnTo>
                  <a:lnTo>
                    <a:pt x="450114" y="117578"/>
                  </a:lnTo>
                  <a:lnTo>
                    <a:pt x="430635" y="151539"/>
                  </a:lnTo>
                  <a:lnTo>
                    <a:pt x="423583" y="194043"/>
                  </a:lnTo>
                  <a:lnTo>
                    <a:pt x="429852" y="234605"/>
                  </a:lnTo>
                  <a:lnTo>
                    <a:pt x="447962" y="264939"/>
                  </a:lnTo>
                  <a:lnTo>
                    <a:pt x="476866" y="283945"/>
                  </a:lnTo>
                  <a:lnTo>
                    <a:pt x="515518" y="290525"/>
                  </a:lnTo>
                  <a:lnTo>
                    <a:pt x="532996" y="288980"/>
                  </a:lnTo>
                  <a:lnTo>
                    <a:pt x="550489" y="284591"/>
                  </a:lnTo>
                  <a:lnTo>
                    <a:pt x="566908" y="277720"/>
                  </a:lnTo>
                  <a:lnTo>
                    <a:pt x="581164" y="268731"/>
                  </a:lnTo>
                  <a:lnTo>
                    <a:pt x="585330" y="265506"/>
                  </a:lnTo>
                  <a:lnTo>
                    <a:pt x="576606" y="249758"/>
                  </a:lnTo>
                  <a:lnTo>
                    <a:pt x="515899" y="249758"/>
                  </a:lnTo>
                  <a:lnTo>
                    <a:pt x="496604" y="246644"/>
                  </a:lnTo>
                  <a:lnTo>
                    <a:pt x="481920" y="237485"/>
                  </a:lnTo>
                  <a:lnTo>
                    <a:pt x="472093" y="222556"/>
                  </a:lnTo>
                  <a:lnTo>
                    <a:pt x="467372" y="202133"/>
                  </a:lnTo>
                  <a:lnTo>
                    <a:pt x="581507" y="196138"/>
                  </a:lnTo>
                  <a:lnTo>
                    <a:pt x="582320" y="191261"/>
                  </a:lnTo>
                  <a:lnTo>
                    <a:pt x="583462" y="184032"/>
                  </a:lnTo>
                  <a:lnTo>
                    <a:pt x="584463" y="176342"/>
                  </a:lnTo>
                  <a:lnTo>
                    <a:pt x="585174" y="168362"/>
                  </a:lnTo>
                  <a:lnTo>
                    <a:pt x="585214" y="167170"/>
                  </a:lnTo>
                  <a:lnTo>
                    <a:pt x="469379" y="167170"/>
                  </a:lnTo>
                  <a:lnTo>
                    <a:pt x="475655" y="150897"/>
                  </a:lnTo>
                  <a:lnTo>
                    <a:pt x="485821" y="138314"/>
                  </a:lnTo>
                  <a:lnTo>
                    <a:pt x="499113" y="130195"/>
                  </a:lnTo>
                  <a:lnTo>
                    <a:pt x="514769" y="127317"/>
                  </a:lnTo>
                  <a:lnTo>
                    <a:pt x="579205" y="127317"/>
                  </a:lnTo>
                  <a:lnTo>
                    <a:pt x="566859" y="106626"/>
                  </a:lnTo>
                  <a:lnTo>
                    <a:pt x="545084" y="92017"/>
                  </a:lnTo>
                  <a:lnTo>
                    <a:pt x="516280" y="86918"/>
                  </a:lnTo>
                  <a:close/>
                </a:path>
                <a:path w="1240155" h="374650">
                  <a:moveTo>
                    <a:pt x="565772" y="230200"/>
                  </a:moveTo>
                  <a:lnTo>
                    <a:pt x="527837" y="248416"/>
                  </a:lnTo>
                  <a:lnTo>
                    <a:pt x="515899" y="249758"/>
                  </a:lnTo>
                  <a:lnTo>
                    <a:pt x="576606" y="249758"/>
                  </a:lnTo>
                  <a:lnTo>
                    <a:pt x="565772" y="230200"/>
                  </a:lnTo>
                  <a:close/>
                </a:path>
                <a:path w="1240155" h="374650">
                  <a:moveTo>
                    <a:pt x="579205" y="127317"/>
                  </a:moveTo>
                  <a:lnTo>
                    <a:pt x="514769" y="127317"/>
                  </a:lnTo>
                  <a:lnTo>
                    <a:pt x="529602" y="131071"/>
                  </a:lnTo>
                  <a:lnTo>
                    <a:pt x="537929" y="140074"/>
                  </a:lnTo>
                  <a:lnTo>
                    <a:pt x="541568" y="150897"/>
                  </a:lnTo>
                  <a:lnTo>
                    <a:pt x="542391" y="160261"/>
                  </a:lnTo>
                  <a:lnTo>
                    <a:pt x="542391" y="161378"/>
                  </a:lnTo>
                  <a:lnTo>
                    <a:pt x="469379" y="167170"/>
                  </a:lnTo>
                  <a:lnTo>
                    <a:pt x="585214" y="167170"/>
                  </a:lnTo>
                  <a:lnTo>
                    <a:pt x="585444" y="160261"/>
                  </a:lnTo>
                  <a:lnTo>
                    <a:pt x="580636" y="129717"/>
                  </a:lnTo>
                  <a:lnTo>
                    <a:pt x="579205" y="127317"/>
                  </a:lnTo>
                  <a:close/>
                </a:path>
                <a:path w="1240155" h="374650">
                  <a:moveTo>
                    <a:pt x="119646" y="87299"/>
                  </a:moveTo>
                  <a:lnTo>
                    <a:pt x="68167" y="97204"/>
                  </a:lnTo>
                  <a:lnTo>
                    <a:pt x="30681" y="123080"/>
                  </a:lnTo>
                  <a:lnTo>
                    <a:pt x="7766" y="159174"/>
                  </a:lnTo>
                  <a:lnTo>
                    <a:pt x="0" y="199732"/>
                  </a:lnTo>
                  <a:lnTo>
                    <a:pt x="5309" y="237547"/>
                  </a:lnTo>
                  <a:lnTo>
                    <a:pt x="20524" y="266131"/>
                  </a:lnTo>
                  <a:lnTo>
                    <a:pt x="44571" y="284214"/>
                  </a:lnTo>
                  <a:lnTo>
                    <a:pt x="76377" y="290525"/>
                  </a:lnTo>
                  <a:lnTo>
                    <a:pt x="90936" y="288711"/>
                  </a:lnTo>
                  <a:lnTo>
                    <a:pt x="104655" y="283476"/>
                  </a:lnTo>
                  <a:lnTo>
                    <a:pt x="117120" y="275126"/>
                  </a:lnTo>
                  <a:lnTo>
                    <a:pt x="127914" y="263969"/>
                  </a:lnTo>
                  <a:lnTo>
                    <a:pt x="168313" y="263969"/>
                  </a:lnTo>
                  <a:lnTo>
                    <a:pt x="168313" y="249758"/>
                  </a:lnTo>
                  <a:lnTo>
                    <a:pt x="81686" y="249758"/>
                  </a:lnTo>
                  <a:lnTo>
                    <a:pt x="65765" y="246294"/>
                  </a:lnTo>
                  <a:lnTo>
                    <a:pt x="53859" y="236289"/>
                  </a:lnTo>
                  <a:lnTo>
                    <a:pt x="46398" y="220322"/>
                  </a:lnTo>
                  <a:lnTo>
                    <a:pt x="43814" y="198970"/>
                  </a:lnTo>
                  <a:lnTo>
                    <a:pt x="48798" y="170282"/>
                  </a:lnTo>
                  <a:lnTo>
                    <a:pt x="62760" y="147870"/>
                  </a:lnTo>
                  <a:lnTo>
                    <a:pt x="84212" y="133285"/>
                  </a:lnTo>
                  <a:lnTo>
                    <a:pt x="111671" y="128079"/>
                  </a:lnTo>
                  <a:lnTo>
                    <a:pt x="168313" y="128079"/>
                  </a:lnTo>
                  <a:lnTo>
                    <a:pt x="168313" y="92417"/>
                  </a:lnTo>
                  <a:lnTo>
                    <a:pt x="163169" y="91566"/>
                  </a:lnTo>
                  <a:lnTo>
                    <a:pt x="151114" y="89759"/>
                  </a:lnTo>
                  <a:lnTo>
                    <a:pt x="139588" y="88418"/>
                  </a:lnTo>
                  <a:lnTo>
                    <a:pt x="128972" y="87586"/>
                  </a:lnTo>
                  <a:lnTo>
                    <a:pt x="119646" y="87299"/>
                  </a:lnTo>
                  <a:close/>
                </a:path>
                <a:path w="1240155" h="374650">
                  <a:moveTo>
                    <a:pt x="168313" y="263969"/>
                  </a:moveTo>
                  <a:lnTo>
                    <a:pt x="127914" y="263969"/>
                  </a:lnTo>
                  <a:lnTo>
                    <a:pt x="127914" y="286727"/>
                  </a:lnTo>
                  <a:lnTo>
                    <a:pt x="168313" y="286727"/>
                  </a:lnTo>
                  <a:lnTo>
                    <a:pt x="168313" y="263969"/>
                  </a:lnTo>
                  <a:close/>
                </a:path>
                <a:path w="1240155" h="374650">
                  <a:moveTo>
                    <a:pt x="168313" y="128079"/>
                  </a:moveTo>
                  <a:lnTo>
                    <a:pt x="114325" y="128079"/>
                  </a:lnTo>
                  <a:lnTo>
                    <a:pt x="120154" y="128155"/>
                  </a:lnTo>
                  <a:lnTo>
                    <a:pt x="126022" y="128790"/>
                  </a:lnTo>
                  <a:lnTo>
                    <a:pt x="125955" y="199732"/>
                  </a:lnTo>
                  <a:lnTo>
                    <a:pt x="97941" y="245437"/>
                  </a:lnTo>
                  <a:lnTo>
                    <a:pt x="81686" y="249758"/>
                  </a:lnTo>
                  <a:lnTo>
                    <a:pt x="168313" y="249758"/>
                  </a:lnTo>
                  <a:lnTo>
                    <a:pt x="168313" y="128079"/>
                  </a:lnTo>
                  <a:close/>
                </a:path>
                <a:path w="1240155" h="374650">
                  <a:moveTo>
                    <a:pt x="1124407" y="3797"/>
                  </a:moveTo>
                  <a:lnTo>
                    <a:pt x="1081735" y="3797"/>
                  </a:lnTo>
                  <a:lnTo>
                    <a:pt x="1081735" y="286727"/>
                  </a:lnTo>
                  <a:lnTo>
                    <a:pt x="1124407" y="286727"/>
                  </a:lnTo>
                  <a:lnTo>
                    <a:pt x="1124407" y="164884"/>
                  </a:lnTo>
                  <a:lnTo>
                    <a:pt x="1132852" y="151862"/>
                  </a:lnTo>
                  <a:lnTo>
                    <a:pt x="1145913" y="139880"/>
                  </a:lnTo>
                  <a:lnTo>
                    <a:pt x="1161581" y="131104"/>
                  </a:lnTo>
                  <a:lnTo>
                    <a:pt x="1177848" y="127698"/>
                  </a:lnTo>
                  <a:lnTo>
                    <a:pt x="1236995" y="127698"/>
                  </a:lnTo>
                  <a:lnTo>
                    <a:pt x="1236378" y="122703"/>
                  </a:lnTo>
                  <a:lnTo>
                    <a:pt x="1232071" y="114350"/>
                  </a:lnTo>
                  <a:lnTo>
                    <a:pt x="1124407" y="114350"/>
                  </a:lnTo>
                  <a:lnTo>
                    <a:pt x="1124407" y="3797"/>
                  </a:lnTo>
                  <a:close/>
                </a:path>
                <a:path w="1240155" h="374650">
                  <a:moveTo>
                    <a:pt x="1236995" y="127698"/>
                  </a:moveTo>
                  <a:lnTo>
                    <a:pt x="1177848" y="127698"/>
                  </a:lnTo>
                  <a:lnTo>
                    <a:pt x="1185879" y="128839"/>
                  </a:lnTo>
                  <a:lnTo>
                    <a:pt x="1191944" y="133170"/>
                  </a:lnTo>
                  <a:lnTo>
                    <a:pt x="1195777" y="142052"/>
                  </a:lnTo>
                  <a:lnTo>
                    <a:pt x="1197114" y="156844"/>
                  </a:lnTo>
                  <a:lnTo>
                    <a:pt x="1197114" y="286727"/>
                  </a:lnTo>
                  <a:lnTo>
                    <a:pt x="1239799" y="286727"/>
                  </a:lnTo>
                  <a:lnTo>
                    <a:pt x="1239799" y="150393"/>
                  </a:lnTo>
                  <a:lnTo>
                    <a:pt x="1236995" y="127698"/>
                  </a:lnTo>
                  <a:close/>
                </a:path>
                <a:path w="1240155" h="374650">
                  <a:moveTo>
                    <a:pt x="1185443" y="86918"/>
                  </a:moveTo>
                  <a:lnTo>
                    <a:pt x="1167889" y="89249"/>
                  </a:lnTo>
                  <a:lnTo>
                    <a:pt x="1151415" y="95419"/>
                  </a:lnTo>
                  <a:lnTo>
                    <a:pt x="1136696" y="104197"/>
                  </a:lnTo>
                  <a:lnTo>
                    <a:pt x="1124407" y="114350"/>
                  </a:lnTo>
                  <a:lnTo>
                    <a:pt x="1232071" y="114350"/>
                  </a:lnTo>
                  <a:lnTo>
                    <a:pt x="1226146" y="102858"/>
                  </a:lnTo>
                  <a:lnTo>
                    <a:pt x="1209152" y="90912"/>
                  </a:lnTo>
                  <a:lnTo>
                    <a:pt x="1185443" y="86918"/>
                  </a:lnTo>
                  <a:close/>
                </a:path>
                <a:path w="1240155" h="374650">
                  <a:moveTo>
                    <a:pt x="807859" y="90716"/>
                  </a:moveTo>
                  <a:lnTo>
                    <a:pt x="765187" y="90716"/>
                  </a:lnTo>
                  <a:lnTo>
                    <a:pt x="765187" y="286727"/>
                  </a:lnTo>
                  <a:lnTo>
                    <a:pt x="807859" y="286727"/>
                  </a:lnTo>
                  <a:lnTo>
                    <a:pt x="807859" y="90716"/>
                  </a:lnTo>
                  <a:close/>
                </a:path>
                <a:path w="1240155" h="374650">
                  <a:moveTo>
                    <a:pt x="676529" y="129971"/>
                  </a:moveTo>
                  <a:lnTo>
                    <a:pt x="633869" y="129971"/>
                  </a:lnTo>
                  <a:lnTo>
                    <a:pt x="633869" y="286727"/>
                  </a:lnTo>
                  <a:lnTo>
                    <a:pt x="676529" y="286727"/>
                  </a:lnTo>
                  <a:lnTo>
                    <a:pt x="676529" y="129971"/>
                  </a:lnTo>
                  <a:close/>
                </a:path>
                <a:path w="1240155" h="374650">
                  <a:moveTo>
                    <a:pt x="723988" y="90716"/>
                  </a:moveTo>
                  <a:lnTo>
                    <a:pt x="609193" y="90716"/>
                  </a:lnTo>
                  <a:lnTo>
                    <a:pt x="609193" y="129971"/>
                  </a:lnTo>
                  <a:lnTo>
                    <a:pt x="723988" y="129971"/>
                  </a:lnTo>
                  <a:lnTo>
                    <a:pt x="723988" y="90716"/>
                  </a:lnTo>
                  <a:close/>
                </a:path>
                <a:path w="1240155" h="374650">
                  <a:moveTo>
                    <a:pt x="709091" y="0"/>
                  </a:moveTo>
                  <a:lnTo>
                    <a:pt x="666004" y="12789"/>
                  </a:lnTo>
                  <a:lnTo>
                    <a:pt x="638351" y="52433"/>
                  </a:lnTo>
                  <a:lnTo>
                    <a:pt x="633907" y="90716"/>
                  </a:lnTo>
                  <a:lnTo>
                    <a:pt x="676554" y="90716"/>
                  </a:lnTo>
                  <a:lnTo>
                    <a:pt x="676980" y="78881"/>
                  </a:lnTo>
                  <a:lnTo>
                    <a:pt x="678251" y="68303"/>
                  </a:lnTo>
                  <a:lnTo>
                    <a:pt x="710234" y="39636"/>
                  </a:lnTo>
                  <a:lnTo>
                    <a:pt x="735929" y="39636"/>
                  </a:lnTo>
                  <a:lnTo>
                    <a:pt x="744169" y="5702"/>
                  </a:lnTo>
                  <a:lnTo>
                    <a:pt x="738543" y="4051"/>
                  </a:lnTo>
                  <a:lnTo>
                    <a:pt x="732889" y="2630"/>
                  </a:lnTo>
                  <a:lnTo>
                    <a:pt x="725774" y="1325"/>
                  </a:lnTo>
                  <a:lnTo>
                    <a:pt x="717681" y="370"/>
                  </a:lnTo>
                  <a:lnTo>
                    <a:pt x="709091" y="0"/>
                  </a:lnTo>
                  <a:close/>
                </a:path>
                <a:path w="1240155" h="374650">
                  <a:moveTo>
                    <a:pt x="735929" y="39636"/>
                  </a:moveTo>
                  <a:lnTo>
                    <a:pt x="716165" y="39636"/>
                  </a:lnTo>
                  <a:lnTo>
                    <a:pt x="723938" y="41084"/>
                  </a:lnTo>
                  <a:lnTo>
                    <a:pt x="734822" y="44195"/>
                  </a:lnTo>
                  <a:lnTo>
                    <a:pt x="735929" y="39636"/>
                  </a:lnTo>
                  <a:close/>
                </a:path>
              </a:pathLst>
            </a:custGeom>
            <a:solidFill>
              <a:srgbClr val="601766"/>
            </a:solidFill>
          </p:spPr>
          <p:txBody>
            <a:bodyPr wrap="square" lIns="0" tIns="0" rIns="0" bIns="0" rtlCol="0" anchor="t"/>
            <a:lstStyle/>
            <a:p>
              <a:endParaRPr sz="1350"/>
            </a:p>
          </p:txBody>
        </p:sp>
        <p:sp>
          <p:nvSpPr>
            <p:cNvPr id="76" name="object 7">
              <a:extLst>
                <a:ext uri="{FF2B5EF4-FFF2-40B4-BE49-F238E27FC236}">
                  <a16:creationId xmlns:a16="http://schemas.microsoft.com/office/drawing/2014/main" id="{94A2E347-717B-7F2A-E732-EBA91B730B85}"/>
                </a:ext>
              </a:extLst>
            </p:cNvPr>
            <p:cNvSpPr/>
            <p:nvPr/>
          </p:nvSpPr>
          <p:spPr>
            <a:xfrm>
              <a:off x="1592831" y="6108838"/>
              <a:ext cx="57785" cy="57785"/>
            </a:xfrm>
            <a:custGeom>
              <a:avLst/>
              <a:gdLst/>
              <a:ahLst/>
              <a:cxnLst/>
              <a:rect l="l" t="t" r="r" b="b"/>
              <a:pathLst>
                <a:path w="57785" h="57785">
                  <a:moveTo>
                    <a:pt x="28854" y="0"/>
                  </a:moveTo>
                  <a:lnTo>
                    <a:pt x="17487" y="2222"/>
                  </a:lnTo>
                  <a:lnTo>
                    <a:pt x="8331" y="8331"/>
                  </a:lnTo>
                  <a:lnTo>
                    <a:pt x="2222" y="17487"/>
                  </a:lnTo>
                  <a:lnTo>
                    <a:pt x="0" y="28854"/>
                  </a:lnTo>
                  <a:lnTo>
                    <a:pt x="2222" y="40220"/>
                  </a:lnTo>
                  <a:lnTo>
                    <a:pt x="8331" y="49377"/>
                  </a:lnTo>
                  <a:lnTo>
                    <a:pt x="17487" y="55486"/>
                  </a:lnTo>
                  <a:lnTo>
                    <a:pt x="28854" y="57708"/>
                  </a:lnTo>
                  <a:lnTo>
                    <a:pt x="39985" y="55486"/>
                  </a:lnTo>
                  <a:lnTo>
                    <a:pt x="49022" y="49377"/>
                  </a:lnTo>
                  <a:lnTo>
                    <a:pt x="55086" y="40220"/>
                  </a:lnTo>
                  <a:lnTo>
                    <a:pt x="57302" y="28854"/>
                  </a:lnTo>
                  <a:lnTo>
                    <a:pt x="55086" y="17487"/>
                  </a:lnTo>
                  <a:lnTo>
                    <a:pt x="49022" y="8331"/>
                  </a:lnTo>
                  <a:lnTo>
                    <a:pt x="39985" y="2222"/>
                  </a:lnTo>
                  <a:lnTo>
                    <a:pt x="28854" y="0"/>
                  </a:lnTo>
                  <a:close/>
                </a:path>
              </a:pathLst>
            </a:custGeom>
            <a:solidFill>
              <a:srgbClr val="EC6608"/>
            </a:solidFill>
          </p:spPr>
          <p:txBody>
            <a:bodyPr wrap="square" lIns="0" tIns="0" rIns="0" bIns="0" rtlCol="0"/>
            <a:lstStyle/>
            <a:p>
              <a:endParaRPr sz="1350"/>
            </a:p>
          </p:txBody>
        </p:sp>
      </p:grpSp>
      <p:sp>
        <p:nvSpPr>
          <p:cNvPr id="83" name="object 8">
            <a:extLst>
              <a:ext uri="{FF2B5EF4-FFF2-40B4-BE49-F238E27FC236}">
                <a16:creationId xmlns:a16="http://schemas.microsoft.com/office/drawing/2014/main" id="{3A58A06B-AFEF-7EA6-1113-E786CC42F987}"/>
              </a:ext>
            </a:extLst>
          </p:cNvPr>
          <p:cNvSpPr/>
          <p:nvPr/>
        </p:nvSpPr>
        <p:spPr>
          <a:xfrm>
            <a:off x="270001" y="5556100"/>
            <a:ext cx="276701" cy="278606"/>
          </a:xfrm>
          <a:custGeom>
            <a:avLst/>
            <a:gdLst/>
            <a:ahLst/>
            <a:cxnLst/>
            <a:rect l="l" t="t" r="r" b="b"/>
            <a:pathLst>
              <a:path w="368934" h="371475">
                <a:moveTo>
                  <a:pt x="185610" y="0"/>
                </a:moveTo>
                <a:lnTo>
                  <a:pt x="135551" y="6486"/>
                </a:lnTo>
                <a:lnTo>
                  <a:pt x="91012" y="24882"/>
                </a:lnTo>
                <a:lnTo>
                  <a:pt x="53590" y="53589"/>
                </a:lnTo>
                <a:lnTo>
                  <a:pt x="24883" y="91009"/>
                </a:lnTo>
                <a:lnTo>
                  <a:pt x="6486" y="135544"/>
                </a:lnTo>
                <a:lnTo>
                  <a:pt x="0" y="185597"/>
                </a:lnTo>
                <a:lnTo>
                  <a:pt x="6486" y="235656"/>
                </a:lnTo>
                <a:lnTo>
                  <a:pt x="24883" y="280195"/>
                </a:lnTo>
                <a:lnTo>
                  <a:pt x="53590" y="317617"/>
                </a:lnTo>
                <a:lnTo>
                  <a:pt x="91012" y="346325"/>
                </a:lnTo>
                <a:lnTo>
                  <a:pt x="135551" y="364721"/>
                </a:lnTo>
                <a:lnTo>
                  <a:pt x="185610" y="371208"/>
                </a:lnTo>
                <a:lnTo>
                  <a:pt x="234562" y="364721"/>
                </a:lnTo>
                <a:lnTo>
                  <a:pt x="278361" y="346325"/>
                </a:lnTo>
                <a:lnTo>
                  <a:pt x="315336" y="317617"/>
                </a:lnTo>
                <a:lnTo>
                  <a:pt x="323304" y="307146"/>
                </a:lnTo>
                <a:lnTo>
                  <a:pt x="230777" y="307146"/>
                </a:lnTo>
                <a:lnTo>
                  <a:pt x="200896" y="304630"/>
                </a:lnTo>
                <a:lnTo>
                  <a:pt x="161048" y="250405"/>
                </a:lnTo>
                <a:lnTo>
                  <a:pt x="152699" y="215744"/>
                </a:lnTo>
                <a:lnTo>
                  <a:pt x="153212" y="204203"/>
                </a:lnTo>
                <a:lnTo>
                  <a:pt x="149542" y="202819"/>
                </a:lnTo>
                <a:lnTo>
                  <a:pt x="116311" y="178284"/>
                </a:lnTo>
                <a:lnTo>
                  <a:pt x="88085" y="112910"/>
                </a:lnTo>
                <a:lnTo>
                  <a:pt x="86131" y="73964"/>
                </a:lnTo>
                <a:lnTo>
                  <a:pt x="195921" y="73964"/>
                </a:lnTo>
                <a:lnTo>
                  <a:pt x="196928" y="73286"/>
                </a:lnTo>
                <a:lnTo>
                  <a:pt x="204266" y="71805"/>
                </a:lnTo>
                <a:lnTo>
                  <a:pt x="329200" y="71805"/>
                </a:lnTo>
                <a:lnTo>
                  <a:pt x="315336" y="53589"/>
                </a:lnTo>
                <a:lnTo>
                  <a:pt x="278361" y="24882"/>
                </a:lnTo>
                <a:lnTo>
                  <a:pt x="234562" y="6486"/>
                </a:lnTo>
                <a:lnTo>
                  <a:pt x="185610" y="0"/>
                </a:lnTo>
                <a:close/>
              </a:path>
              <a:path w="368934" h="371475">
                <a:moveTo>
                  <a:pt x="367944" y="180492"/>
                </a:moveTo>
                <a:lnTo>
                  <a:pt x="272630" y="180492"/>
                </a:lnTo>
                <a:lnTo>
                  <a:pt x="253719" y="193251"/>
                </a:lnTo>
                <a:lnTo>
                  <a:pt x="232276" y="202893"/>
                </a:lnTo>
                <a:lnTo>
                  <a:pt x="209309" y="208837"/>
                </a:lnTo>
                <a:lnTo>
                  <a:pt x="185750" y="210477"/>
                </a:lnTo>
                <a:lnTo>
                  <a:pt x="187197" y="215744"/>
                </a:lnTo>
                <a:lnTo>
                  <a:pt x="226044" y="269649"/>
                </a:lnTo>
                <a:lnTo>
                  <a:pt x="282473" y="299389"/>
                </a:lnTo>
                <a:lnTo>
                  <a:pt x="230777" y="307146"/>
                </a:lnTo>
                <a:lnTo>
                  <a:pt x="323304" y="307146"/>
                </a:lnTo>
                <a:lnTo>
                  <a:pt x="343815" y="280195"/>
                </a:lnTo>
                <a:lnTo>
                  <a:pt x="362129" y="235656"/>
                </a:lnTo>
                <a:lnTo>
                  <a:pt x="368604" y="185597"/>
                </a:lnTo>
                <a:lnTo>
                  <a:pt x="367944" y="180492"/>
                </a:lnTo>
                <a:close/>
              </a:path>
              <a:path w="368934" h="371475">
                <a:moveTo>
                  <a:pt x="357774" y="124955"/>
                </a:moveTo>
                <a:lnTo>
                  <a:pt x="188086" y="124955"/>
                </a:lnTo>
                <a:lnTo>
                  <a:pt x="183713" y="138620"/>
                </a:lnTo>
                <a:lnTo>
                  <a:pt x="181527" y="148601"/>
                </a:lnTo>
                <a:lnTo>
                  <a:pt x="181111" y="155730"/>
                </a:lnTo>
                <a:lnTo>
                  <a:pt x="180990" y="168516"/>
                </a:lnTo>
                <a:lnTo>
                  <a:pt x="181101" y="177038"/>
                </a:lnTo>
                <a:lnTo>
                  <a:pt x="201791" y="182933"/>
                </a:lnTo>
                <a:lnTo>
                  <a:pt x="223956" y="185485"/>
                </a:lnTo>
                <a:lnTo>
                  <a:pt x="247576" y="184676"/>
                </a:lnTo>
                <a:lnTo>
                  <a:pt x="272630" y="180492"/>
                </a:lnTo>
                <a:lnTo>
                  <a:pt x="367944" y="180492"/>
                </a:lnTo>
                <a:lnTo>
                  <a:pt x="362129" y="135544"/>
                </a:lnTo>
                <a:lnTo>
                  <a:pt x="357774" y="124955"/>
                </a:lnTo>
                <a:close/>
              </a:path>
              <a:path w="368934" h="371475">
                <a:moveTo>
                  <a:pt x="195921" y="73964"/>
                </a:moveTo>
                <a:lnTo>
                  <a:pt x="86131" y="73964"/>
                </a:lnTo>
                <a:lnTo>
                  <a:pt x="95331" y="94489"/>
                </a:lnTo>
                <a:lnTo>
                  <a:pt x="128142" y="139382"/>
                </a:lnTo>
                <a:lnTo>
                  <a:pt x="163194" y="168516"/>
                </a:lnTo>
                <a:lnTo>
                  <a:pt x="168372" y="157561"/>
                </a:lnTo>
                <a:lnTo>
                  <a:pt x="174321" y="146645"/>
                </a:lnTo>
                <a:lnTo>
                  <a:pt x="180931" y="135774"/>
                </a:lnTo>
                <a:lnTo>
                  <a:pt x="188086" y="124955"/>
                </a:lnTo>
                <a:lnTo>
                  <a:pt x="357774" y="124955"/>
                </a:lnTo>
                <a:lnTo>
                  <a:pt x="351424" y="109512"/>
                </a:lnTo>
                <a:lnTo>
                  <a:pt x="204266" y="109512"/>
                </a:lnTo>
                <a:lnTo>
                  <a:pt x="185419" y="90652"/>
                </a:lnTo>
                <a:lnTo>
                  <a:pt x="186900" y="83314"/>
                </a:lnTo>
                <a:lnTo>
                  <a:pt x="190938" y="77323"/>
                </a:lnTo>
                <a:lnTo>
                  <a:pt x="195921" y="73964"/>
                </a:lnTo>
                <a:close/>
              </a:path>
              <a:path w="368934" h="371475">
                <a:moveTo>
                  <a:pt x="329200" y="71805"/>
                </a:moveTo>
                <a:lnTo>
                  <a:pt x="204266" y="71805"/>
                </a:lnTo>
                <a:lnTo>
                  <a:pt x="211612" y="73286"/>
                </a:lnTo>
                <a:lnTo>
                  <a:pt x="217606" y="77323"/>
                </a:lnTo>
                <a:lnTo>
                  <a:pt x="221645" y="83314"/>
                </a:lnTo>
                <a:lnTo>
                  <a:pt x="223126" y="90652"/>
                </a:lnTo>
                <a:lnTo>
                  <a:pt x="221645" y="97992"/>
                </a:lnTo>
                <a:lnTo>
                  <a:pt x="217606" y="103987"/>
                </a:lnTo>
                <a:lnTo>
                  <a:pt x="211612" y="108029"/>
                </a:lnTo>
                <a:lnTo>
                  <a:pt x="204266" y="109512"/>
                </a:lnTo>
                <a:lnTo>
                  <a:pt x="351424" y="109512"/>
                </a:lnTo>
                <a:lnTo>
                  <a:pt x="343815" y="91009"/>
                </a:lnTo>
                <a:lnTo>
                  <a:pt x="329200" y="71805"/>
                </a:lnTo>
                <a:close/>
              </a:path>
            </a:pathLst>
          </a:custGeom>
          <a:solidFill>
            <a:srgbClr val="EC6608"/>
          </a:solidFill>
        </p:spPr>
        <p:txBody>
          <a:bodyPr wrap="square" lIns="0" tIns="0" rIns="0" bIns="0" rtlCol="0"/>
          <a:lstStyle/>
          <a:p>
            <a:endParaRPr sz="1350"/>
          </a:p>
        </p:txBody>
      </p:sp>
      <p:pic>
        <p:nvPicPr>
          <p:cNvPr id="85" name="object 4">
            <a:extLst>
              <a:ext uri="{FF2B5EF4-FFF2-40B4-BE49-F238E27FC236}">
                <a16:creationId xmlns:a16="http://schemas.microsoft.com/office/drawing/2014/main" id="{0B9C1757-F810-8A38-81D7-040735A0EAE6}"/>
              </a:ext>
            </a:extLst>
          </p:cNvPr>
          <p:cNvPicPr/>
          <p:nvPr/>
        </p:nvPicPr>
        <p:blipFill>
          <a:blip r:embed="rId8" cstate="print"/>
          <a:stretch>
            <a:fillRect/>
          </a:stretch>
        </p:blipFill>
        <p:spPr>
          <a:xfrm>
            <a:off x="1667598" y="5604780"/>
            <a:ext cx="1255262" cy="183530"/>
          </a:xfrm>
          <a:prstGeom prst="rect">
            <a:avLst/>
          </a:prstGeom>
        </p:spPr>
      </p:pic>
    </p:spTree>
    <p:extLst>
      <p:ext uri="{BB962C8B-B14F-4D97-AF65-F5344CB8AC3E}">
        <p14:creationId xmlns:p14="http://schemas.microsoft.com/office/powerpoint/2010/main" val="34753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B5A56-5886-20A1-42BB-A31DA1AF3AF8}"/>
              </a:ext>
            </a:extLst>
          </p:cNvPr>
          <p:cNvSpPr>
            <a:spLocks noGrp="1"/>
          </p:cNvSpPr>
          <p:nvPr>
            <p:ph type="title"/>
          </p:nvPr>
        </p:nvSpPr>
        <p:spPr>
          <a:xfrm>
            <a:off x="186546" y="936999"/>
            <a:ext cx="7315200" cy="347192"/>
          </a:xfrm>
        </p:spPr>
        <p:txBody>
          <a:bodyPr>
            <a:normAutofit fontScale="90000"/>
          </a:bodyPr>
          <a:lstStyle/>
          <a:p>
            <a:r>
              <a:rPr lang="fr-FR" sz="2400" b="1" dirty="0"/>
              <a:t>Pour aller plus loin…</a:t>
            </a:r>
          </a:p>
        </p:txBody>
      </p:sp>
      <p:sp>
        <p:nvSpPr>
          <p:cNvPr id="6" name="ZoneTexte 5">
            <a:extLst>
              <a:ext uri="{FF2B5EF4-FFF2-40B4-BE49-F238E27FC236}">
                <a16:creationId xmlns:a16="http://schemas.microsoft.com/office/drawing/2014/main" id="{67F4E486-FF3B-7CA8-49A2-3397B7F8B83C}"/>
              </a:ext>
            </a:extLst>
          </p:cNvPr>
          <p:cNvSpPr txBox="1"/>
          <p:nvPr/>
        </p:nvSpPr>
        <p:spPr>
          <a:xfrm>
            <a:off x="630618" y="1629779"/>
            <a:ext cx="8044207" cy="3600986"/>
          </a:xfrm>
          <a:prstGeom prst="rect">
            <a:avLst/>
          </a:prstGeom>
          <a:noFill/>
        </p:spPr>
        <p:txBody>
          <a:bodyPr wrap="square" lIns="68580" tIns="34290" rIns="68580" bIns="34290" anchor="t">
            <a:spAutoFit/>
          </a:bodyPr>
          <a:lstStyle/>
          <a:p>
            <a:pPr marL="214313" indent="-214313">
              <a:buFont typeface="Wingdings" panose="05000000000000000000" pitchFamily="2" charset="2"/>
              <a:buChar char="§"/>
            </a:pPr>
            <a:r>
              <a:rPr lang="fr-FR" sz="1350" dirty="0"/>
              <a:t>Modules de professionnalisation : </a:t>
            </a:r>
            <a:r>
              <a:rPr lang="fr-FR" sz="1350" dirty="0">
                <a:hlinkClick r:id="rId2"/>
              </a:rPr>
              <a:t>https://www.agefiph.fr/sites/default/files/medias/fichiers/2021-10/Les%20modul%20pro%20de%20Ile%20de%20France.pdf</a:t>
            </a:r>
            <a:endParaRPr lang="fr-FR" sz="1350" dirty="0"/>
          </a:p>
          <a:p>
            <a:endParaRPr lang="fr-FR" sz="1350" dirty="0"/>
          </a:p>
          <a:p>
            <a:pPr marL="214313" indent="-214313">
              <a:buFont typeface="Wingdings" panose="05000000000000000000" pitchFamily="2" charset="2"/>
              <a:buChar char="§"/>
            </a:pPr>
            <a:r>
              <a:rPr lang="fr-FR" sz="1350" dirty="0"/>
              <a:t>Offre de service de l’Agefiph : </a:t>
            </a:r>
            <a:r>
              <a:rPr lang="fr-FR" sz="1350" dirty="0">
                <a:hlinkClick r:id="rId3"/>
              </a:rPr>
              <a:t>https://www.agefiph.fr/sites/default/files/medias/fichiers/2023-02/Agefiph_Metodia_Janvier-2023.pdf</a:t>
            </a:r>
            <a:endParaRPr lang="fr-FR" sz="1350" dirty="0"/>
          </a:p>
          <a:p>
            <a:pPr marL="214313" indent="-214313">
              <a:buFont typeface="Wingdings" panose="05000000000000000000" pitchFamily="2" charset="2"/>
              <a:buChar char="§"/>
            </a:pPr>
            <a:endParaRPr lang="fr-FR" sz="1350" dirty="0"/>
          </a:p>
          <a:p>
            <a:pPr marL="214313" indent="-214313">
              <a:buFont typeface="Arial" panose="05000000000000000000" pitchFamily="2" charset="2"/>
              <a:buChar char="•"/>
            </a:pPr>
            <a:r>
              <a:rPr lang="fr-FR" sz="1350" dirty="0"/>
              <a:t>Votre contact en </a:t>
            </a:r>
            <a:r>
              <a:rPr lang="fr-FR" sz="1350" dirty="0" err="1"/>
              <a:t>IdF</a:t>
            </a:r>
            <a:r>
              <a:rPr lang="fr-FR" sz="1350" dirty="0"/>
              <a:t> :</a:t>
            </a:r>
            <a:r>
              <a:rPr lang="fr-FR" sz="1350" u="sng" dirty="0">
                <a:hlinkClick r:id="rId4">
                  <a:extLst>
                    <a:ext uri="{A12FA001-AC4F-418D-AE19-62706E023703}">
                      <ahyp:hlinkClr xmlns:ahyp="http://schemas.microsoft.com/office/drawing/2018/hyperlinkcolor" val="tx"/>
                    </a:ext>
                  </a:extLst>
                </a:hlinkClick>
              </a:rPr>
              <a:t> </a:t>
            </a:r>
            <a:r>
              <a:rPr lang="fr-FR" sz="1350" dirty="0">
                <a:hlinkClick r:id="rId4">
                  <a:extLst>
                    <a:ext uri="{A12FA001-AC4F-418D-AE19-62706E023703}">
                      <ahyp:hlinkClr xmlns:ahyp="http://schemas.microsoft.com/office/drawing/2018/hyperlinkcolor" val="tx"/>
                    </a:ext>
                  </a:extLst>
                </a:hlinkClick>
              </a:rPr>
              <a:t>ile-de-France@agefiph.asso.fr</a:t>
            </a:r>
            <a:endParaRPr lang="fr-FR" sz="1350" dirty="0"/>
          </a:p>
          <a:p>
            <a:pPr marL="214313" indent="-214313">
              <a:buFont typeface="Wingdings" panose="05000000000000000000" pitchFamily="2" charset="2"/>
              <a:buChar char="§"/>
            </a:pPr>
            <a:endParaRPr lang="fr-FR" sz="1350" dirty="0">
              <a:cs typeface="Calibri" panose="020F0502020204030204"/>
            </a:endParaRPr>
          </a:p>
          <a:p>
            <a:r>
              <a:rPr lang="fr-FR" sz="1350" dirty="0"/>
              <a:t>▪ 2 Vidéos pour informer sur l’intérêt de la RQTH :</a:t>
            </a:r>
            <a:endParaRPr lang="fr-FR" sz="1350" dirty="0">
              <a:cs typeface="Calibri"/>
            </a:endParaRPr>
          </a:p>
          <a:p>
            <a:r>
              <a:rPr lang="fr-FR" sz="1350" dirty="0"/>
              <a:t> </a:t>
            </a:r>
            <a:r>
              <a:rPr lang="fr-FR" sz="1350" dirty="0">
                <a:hlinkClick r:id="rId5"/>
              </a:rPr>
              <a:t>https://www.prithidf.org/actualites/deux-videos-pour-informer-sur-l-interet-de-la-rqth</a:t>
            </a:r>
            <a:endParaRPr lang="fr-FR" sz="1350" dirty="0"/>
          </a:p>
          <a:p>
            <a:r>
              <a:rPr lang="fr-FR" sz="1350" dirty="0"/>
              <a:t> </a:t>
            </a:r>
            <a:r>
              <a:rPr lang="fr-FR" sz="1350" dirty="0">
                <a:hlinkClick r:id="rId6"/>
              </a:rPr>
              <a:t>https://www.prithidf.org/sites/default/files/upload/pages/prith_support_rqth_def2_0.pdf</a:t>
            </a:r>
            <a:endParaRPr lang="fr-FR" sz="1350" dirty="0"/>
          </a:p>
          <a:p>
            <a:pPr marL="214313" indent="-214313">
              <a:buFont typeface="Wingdings" panose="05000000000000000000" pitchFamily="2" charset="2"/>
              <a:buChar char="§"/>
            </a:pPr>
            <a:r>
              <a:rPr lang="fr-FR" sz="1350" dirty="0"/>
              <a:t>1 Vidéo pour informer sur l’accompagnement en ML :</a:t>
            </a:r>
          </a:p>
          <a:p>
            <a:pPr marL="214313" indent="-214313">
              <a:buFont typeface="Wingdings" panose="05000000000000000000" pitchFamily="2" charset="2"/>
              <a:buChar char="§"/>
            </a:pPr>
            <a:r>
              <a:rPr lang="fr-FR" sz="1350" dirty="0">
                <a:hlinkClick r:id="rId7"/>
              </a:rPr>
              <a:t>https://www.prithidf.org/actualites/des-videos-sur-l-accompagnement-des-missions-locales</a:t>
            </a:r>
            <a:endParaRPr lang="fr-FR" sz="1350" dirty="0"/>
          </a:p>
          <a:p>
            <a:pPr marL="214313" indent="-214313">
              <a:buFont typeface="Wingdings" panose="05000000000000000000" pitchFamily="2" charset="2"/>
              <a:buChar char="§"/>
            </a:pPr>
            <a:endParaRPr lang="fr-FR" sz="1350" dirty="0"/>
          </a:p>
          <a:p>
            <a:r>
              <a:rPr lang="fr-FR" sz="1350" dirty="0"/>
              <a:t> • PRITH IDF - Capsules Référent handicap CFA janvier 2021 - Avoir le réflexe handicap, détecter les situations : </a:t>
            </a:r>
            <a:r>
              <a:rPr lang="fr-FR" sz="1350" dirty="0">
                <a:hlinkClick r:id="rId8"/>
              </a:rPr>
              <a:t>https://www.prithidf.org/actualites/decouvrir-la-mission-referent-handicap-en-14-capsules-video</a:t>
            </a:r>
            <a:endParaRPr lang="fr-FR" sz="1350" dirty="0"/>
          </a:p>
          <a:p>
            <a:endParaRPr lang="fr-FR" sz="1350" dirty="0"/>
          </a:p>
        </p:txBody>
      </p:sp>
      <p:grpSp>
        <p:nvGrpSpPr>
          <p:cNvPr id="7" name="object 5">
            <a:extLst>
              <a:ext uri="{FF2B5EF4-FFF2-40B4-BE49-F238E27FC236}">
                <a16:creationId xmlns:a16="http://schemas.microsoft.com/office/drawing/2014/main" id="{634495E2-7714-1C76-7041-1A5263A33A56}"/>
              </a:ext>
            </a:extLst>
          </p:cNvPr>
          <p:cNvGrpSpPr/>
          <p:nvPr/>
        </p:nvGrpSpPr>
        <p:grpSpPr>
          <a:xfrm>
            <a:off x="626418" y="5556475"/>
            <a:ext cx="930116" cy="280988"/>
            <a:chOff x="835224" y="6105977"/>
            <a:chExt cx="1240155" cy="374650"/>
          </a:xfrm>
        </p:grpSpPr>
        <p:sp>
          <p:nvSpPr>
            <p:cNvPr id="8" name="object 6">
              <a:extLst>
                <a:ext uri="{FF2B5EF4-FFF2-40B4-BE49-F238E27FC236}">
                  <a16:creationId xmlns:a16="http://schemas.microsoft.com/office/drawing/2014/main" id="{93CD3420-BBC4-F968-2F09-46024B9025B8}"/>
                </a:ext>
              </a:extLst>
            </p:cNvPr>
            <p:cNvSpPr/>
            <p:nvPr/>
          </p:nvSpPr>
          <p:spPr>
            <a:xfrm>
              <a:off x="835224" y="6105977"/>
              <a:ext cx="1240155" cy="374650"/>
            </a:xfrm>
            <a:custGeom>
              <a:avLst/>
              <a:gdLst/>
              <a:ahLst/>
              <a:cxnLst/>
              <a:rect l="l" t="t" r="r" b="b"/>
              <a:pathLst>
                <a:path w="1240155" h="374650">
                  <a:moveTo>
                    <a:pt x="234873" y="317817"/>
                  </a:moveTo>
                  <a:lnTo>
                    <a:pt x="223075" y="357543"/>
                  </a:lnTo>
                  <a:lnTo>
                    <a:pt x="227863" y="359778"/>
                  </a:lnTo>
                  <a:lnTo>
                    <a:pt x="243160" y="365712"/>
                  </a:lnTo>
                  <a:lnTo>
                    <a:pt x="260276" y="370198"/>
                  </a:lnTo>
                  <a:lnTo>
                    <a:pt x="278255" y="373037"/>
                  </a:lnTo>
                  <a:lnTo>
                    <a:pt x="296138" y="374027"/>
                  </a:lnTo>
                  <a:lnTo>
                    <a:pt x="332596" y="367438"/>
                  </a:lnTo>
                  <a:lnTo>
                    <a:pt x="359002" y="347911"/>
                  </a:lnTo>
                  <a:lnTo>
                    <a:pt x="365567" y="334784"/>
                  </a:lnTo>
                  <a:lnTo>
                    <a:pt x="299173" y="334784"/>
                  </a:lnTo>
                  <a:lnTo>
                    <a:pt x="286577" y="333921"/>
                  </a:lnTo>
                  <a:lnTo>
                    <a:pt x="272886" y="331289"/>
                  </a:lnTo>
                  <a:lnTo>
                    <a:pt x="257845" y="326822"/>
                  </a:lnTo>
                  <a:lnTo>
                    <a:pt x="241198" y="320459"/>
                  </a:lnTo>
                  <a:lnTo>
                    <a:pt x="234873" y="317817"/>
                  </a:lnTo>
                  <a:close/>
                </a:path>
                <a:path w="1240155" h="374650">
                  <a:moveTo>
                    <a:pt x="380479" y="264286"/>
                  </a:moveTo>
                  <a:lnTo>
                    <a:pt x="339331" y="264286"/>
                  </a:lnTo>
                  <a:lnTo>
                    <a:pt x="339331" y="269570"/>
                  </a:lnTo>
                  <a:lnTo>
                    <a:pt x="334453" y="307272"/>
                  </a:lnTo>
                  <a:lnTo>
                    <a:pt x="322976" y="326632"/>
                  </a:lnTo>
                  <a:lnTo>
                    <a:pt x="309638" y="333765"/>
                  </a:lnTo>
                  <a:lnTo>
                    <a:pt x="299173" y="334784"/>
                  </a:lnTo>
                  <a:lnTo>
                    <a:pt x="365567" y="334784"/>
                  </a:lnTo>
                  <a:lnTo>
                    <a:pt x="375060" y="315804"/>
                  </a:lnTo>
                  <a:lnTo>
                    <a:pt x="380479" y="271475"/>
                  </a:lnTo>
                  <a:lnTo>
                    <a:pt x="380479" y="264286"/>
                  </a:lnTo>
                  <a:close/>
                </a:path>
                <a:path w="1240155" h="374650">
                  <a:moveTo>
                    <a:pt x="324992" y="86918"/>
                  </a:moveTo>
                  <a:lnTo>
                    <a:pt x="279482" y="95240"/>
                  </a:lnTo>
                  <a:lnTo>
                    <a:pt x="243525" y="118386"/>
                  </a:lnTo>
                  <a:lnTo>
                    <a:pt x="219908" y="153623"/>
                  </a:lnTo>
                  <a:lnTo>
                    <a:pt x="211416" y="198221"/>
                  </a:lnTo>
                  <a:lnTo>
                    <a:pt x="216699" y="236663"/>
                  </a:lnTo>
                  <a:lnTo>
                    <a:pt x="231836" y="265723"/>
                  </a:lnTo>
                  <a:lnTo>
                    <a:pt x="255763" y="284109"/>
                  </a:lnTo>
                  <a:lnTo>
                    <a:pt x="287413" y="290525"/>
                  </a:lnTo>
                  <a:lnTo>
                    <a:pt x="302006" y="288775"/>
                  </a:lnTo>
                  <a:lnTo>
                    <a:pt x="315729" y="283673"/>
                  </a:lnTo>
                  <a:lnTo>
                    <a:pt x="328274" y="275437"/>
                  </a:lnTo>
                  <a:lnTo>
                    <a:pt x="339331" y="264286"/>
                  </a:lnTo>
                  <a:lnTo>
                    <a:pt x="380479" y="264286"/>
                  </a:lnTo>
                  <a:lnTo>
                    <a:pt x="380479" y="249758"/>
                  </a:lnTo>
                  <a:lnTo>
                    <a:pt x="291591" y="249758"/>
                  </a:lnTo>
                  <a:lnTo>
                    <a:pt x="276302" y="246269"/>
                  </a:lnTo>
                  <a:lnTo>
                    <a:pt x="264866" y="236189"/>
                  </a:lnTo>
                  <a:lnTo>
                    <a:pt x="257700" y="220102"/>
                  </a:lnTo>
                  <a:lnTo>
                    <a:pt x="255219" y="198589"/>
                  </a:lnTo>
                  <a:lnTo>
                    <a:pt x="259952" y="168464"/>
                  </a:lnTo>
                  <a:lnTo>
                    <a:pt x="273623" y="145937"/>
                  </a:lnTo>
                  <a:lnTo>
                    <a:pt x="295440" y="131822"/>
                  </a:lnTo>
                  <a:lnTo>
                    <a:pt x="324612" y="126936"/>
                  </a:lnTo>
                  <a:lnTo>
                    <a:pt x="380479" y="126936"/>
                  </a:lnTo>
                  <a:lnTo>
                    <a:pt x="380479" y="92506"/>
                  </a:lnTo>
                  <a:lnTo>
                    <a:pt x="375437" y="91579"/>
                  </a:lnTo>
                  <a:lnTo>
                    <a:pt x="361985" y="89324"/>
                  </a:lnTo>
                  <a:lnTo>
                    <a:pt x="350124" y="87891"/>
                  </a:lnTo>
                  <a:lnTo>
                    <a:pt x="338309" y="87138"/>
                  </a:lnTo>
                  <a:lnTo>
                    <a:pt x="324992" y="86918"/>
                  </a:lnTo>
                  <a:close/>
                </a:path>
                <a:path w="1240155" h="374650">
                  <a:moveTo>
                    <a:pt x="380479" y="126936"/>
                  </a:moveTo>
                  <a:lnTo>
                    <a:pt x="333374" y="126936"/>
                  </a:lnTo>
                  <a:lnTo>
                    <a:pt x="337820" y="127431"/>
                  </a:lnTo>
                  <a:lnTo>
                    <a:pt x="337820" y="206654"/>
                  </a:lnTo>
                  <a:lnTo>
                    <a:pt x="329244" y="224785"/>
                  </a:lnTo>
                  <a:lnTo>
                    <a:pt x="318339" y="238336"/>
                  </a:lnTo>
                  <a:lnTo>
                    <a:pt x="305617" y="246821"/>
                  </a:lnTo>
                  <a:lnTo>
                    <a:pt x="291591" y="249758"/>
                  </a:lnTo>
                  <a:lnTo>
                    <a:pt x="380479" y="249758"/>
                  </a:lnTo>
                  <a:lnTo>
                    <a:pt x="380479" y="126936"/>
                  </a:lnTo>
                  <a:close/>
                </a:path>
                <a:path w="1240155" h="374650">
                  <a:moveTo>
                    <a:pt x="906157" y="90716"/>
                  </a:moveTo>
                  <a:lnTo>
                    <a:pt x="865390" y="90716"/>
                  </a:lnTo>
                  <a:lnTo>
                    <a:pt x="865390" y="370243"/>
                  </a:lnTo>
                  <a:lnTo>
                    <a:pt x="908062" y="370243"/>
                  </a:lnTo>
                  <a:lnTo>
                    <a:pt x="908062" y="288721"/>
                  </a:lnTo>
                  <a:lnTo>
                    <a:pt x="936159" y="288721"/>
                  </a:lnTo>
                  <a:lnTo>
                    <a:pt x="977997" y="280578"/>
                  </a:lnTo>
                  <a:lnTo>
                    <a:pt x="1012178" y="255392"/>
                  </a:lnTo>
                  <a:lnTo>
                    <a:pt x="1014487" y="251282"/>
                  </a:lnTo>
                  <a:lnTo>
                    <a:pt x="920788" y="251282"/>
                  </a:lnTo>
                  <a:lnTo>
                    <a:pt x="914450" y="250736"/>
                  </a:lnTo>
                  <a:lnTo>
                    <a:pt x="908062" y="249669"/>
                  </a:lnTo>
                  <a:lnTo>
                    <a:pt x="908188" y="178092"/>
                  </a:lnTo>
                  <a:lnTo>
                    <a:pt x="916702" y="155719"/>
                  </a:lnTo>
                  <a:lnTo>
                    <a:pt x="929139" y="139925"/>
                  </a:lnTo>
                  <a:lnTo>
                    <a:pt x="943636" y="130698"/>
                  </a:lnTo>
                  <a:lnTo>
                    <a:pt x="958456" y="127698"/>
                  </a:lnTo>
                  <a:lnTo>
                    <a:pt x="1026071" y="127698"/>
                  </a:lnTo>
                  <a:lnTo>
                    <a:pt x="1019358" y="114795"/>
                  </a:lnTo>
                  <a:lnTo>
                    <a:pt x="906157" y="114795"/>
                  </a:lnTo>
                  <a:lnTo>
                    <a:pt x="906157" y="90716"/>
                  </a:lnTo>
                  <a:close/>
                </a:path>
                <a:path w="1240155" h="374650">
                  <a:moveTo>
                    <a:pt x="936159" y="288721"/>
                  </a:moveTo>
                  <a:lnTo>
                    <a:pt x="908062" y="288721"/>
                  </a:lnTo>
                  <a:lnTo>
                    <a:pt x="915873" y="289636"/>
                  </a:lnTo>
                  <a:lnTo>
                    <a:pt x="923328" y="290144"/>
                  </a:lnTo>
                  <a:lnTo>
                    <a:pt x="928852" y="290144"/>
                  </a:lnTo>
                  <a:lnTo>
                    <a:pt x="936159" y="288721"/>
                  </a:lnTo>
                  <a:close/>
                </a:path>
                <a:path w="1240155" h="374650">
                  <a:moveTo>
                    <a:pt x="1026071" y="127698"/>
                  </a:moveTo>
                  <a:lnTo>
                    <a:pt x="958456" y="127698"/>
                  </a:lnTo>
                  <a:lnTo>
                    <a:pt x="973462" y="131268"/>
                  </a:lnTo>
                  <a:lnTo>
                    <a:pt x="984929" y="141417"/>
                  </a:lnTo>
                  <a:lnTo>
                    <a:pt x="992253" y="157305"/>
                  </a:lnTo>
                  <a:lnTo>
                    <a:pt x="994829" y="178092"/>
                  </a:lnTo>
                  <a:lnTo>
                    <a:pt x="990378" y="209437"/>
                  </a:lnTo>
                  <a:lnTo>
                    <a:pt x="977306" y="232384"/>
                  </a:lnTo>
                  <a:lnTo>
                    <a:pt x="956027" y="246482"/>
                  </a:lnTo>
                  <a:lnTo>
                    <a:pt x="926960" y="251282"/>
                  </a:lnTo>
                  <a:lnTo>
                    <a:pt x="1014487" y="251282"/>
                  </a:lnTo>
                  <a:lnTo>
                    <a:pt x="1032142" y="219855"/>
                  </a:lnTo>
                  <a:lnTo>
                    <a:pt x="1038631" y="179235"/>
                  </a:lnTo>
                  <a:lnTo>
                    <a:pt x="1033258" y="141514"/>
                  </a:lnTo>
                  <a:lnTo>
                    <a:pt x="1026071" y="127698"/>
                  </a:lnTo>
                  <a:close/>
                </a:path>
                <a:path w="1240155" h="374650">
                  <a:moveTo>
                    <a:pt x="964158" y="86918"/>
                  </a:moveTo>
                  <a:lnTo>
                    <a:pt x="947541" y="88804"/>
                  </a:lnTo>
                  <a:lnTo>
                    <a:pt x="932053" y="94270"/>
                  </a:lnTo>
                  <a:lnTo>
                    <a:pt x="918117" y="103029"/>
                  </a:lnTo>
                  <a:lnTo>
                    <a:pt x="906157" y="114795"/>
                  </a:lnTo>
                  <a:lnTo>
                    <a:pt x="1019358" y="114795"/>
                  </a:lnTo>
                  <a:lnTo>
                    <a:pt x="1018097" y="112369"/>
                  </a:lnTo>
                  <a:lnTo>
                    <a:pt x="994584" y="93577"/>
                  </a:lnTo>
                  <a:lnTo>
                    <a:pt x="964158" y="86918"/>
                  </a:lnTo>
                  <a:close/>
                </a:path>
                <a:path w="1240155" h="374650">
                  <a:moveTo>
                    <a:pt x="516280" y="86918"/>
                  </a:moveTo>
                  <a:lnTo>
                    <a:pt x="479502" y="95068"/>
                  </a:lnTo>
                  <a:lnTo>
                    <a:pt x="450114" y="117578"/>
                  </a:lnTo>
                  <a:lnTo>
                    <a:pt x="430635" y="151539"/>
                  </a:lnTo>
                  <a:lnTo>
                    <a:pt x="423583" y="194043"/>
                  </a:lnTo>
                  <a:lnTo>
                    <a:pt x="429852" y="234605"/>
                  </a:lnTo>
                  <a:lnTo>
                    <a:pt x="447962" y="264939"/>
                  </a:lnTo>
                  <a:lnTo>
                    <a:pt x="476866" y="283945"/>
                  </a:lnTo>
                  <a:lnTo>
                    <a:pt x="515518" y="290525"/>
                  </a:lnTo>
                  <a:lnTo>
                    <a:pt x="532996" y="288980"/>
                  </a:lnTo>
                  <a:lnTo>
                    <a:pt x="550489" y="284591"/>
                  </a:lnTo>
                  <a:lnTo>
                    <a:pt x="566908" y="277720"/>
                  </a:lnTo>
                  <a:lnTo>
                    <a:pt x="581164" y="268731"/>
                  </a:lnTo>
                  <a:lnTo>
                    <a:pt x="585330" y="265506"/>
                  </a:lnTo>
                  <a:lnTo>
                    <a:pt x="576606" y="249758"/>
                  </a:lnTo>
                  <a:lnTo>
                    <a:pt x="515899" y="249758"/>
                  </a:lnTo>
                  <a:lnTo>
                    <a:pt x="496604" y="246644"/>
                  </a:lnTo>
                  <a:lnTo>
                    <a:pt x="481920" y="237485"/>
                  </a:lnTo>
                  <a:lnTo>
                    <a:pt x="472093" y="222556"/>
                  </a:lnTo>
                  <a:lnTo>
                    <a:pt x="467372" y="202133"/>
                  </a:lnTo>
                  <a:lnTo>
                    <a:pt x="581507" y="196138"/>
                  </a:lnTo>
                  <a:lnTo>
                    <a:pt x="582320" y="191261"/>
                  </a:lnTo>
                  <a:lnTo>
                    <a:pt x="583462" y="184032"/>
                  </a:lnTo>
                  <a:lnTo>
                    <a:pt x="584463" y="176342"/>
                  </a:lnTo>
                  <a:lnTo>
                    <a:pt x="585174" y="168362"/>
                  </a:lnTo>
                  <a:lnTo>
                    <a:pt x="585214" y="167170"/>
                  </a:lnTo>
                  <a:lnTo>
                    <a:pt x="469379" y="167170"/>
                  </a:lnTo>
                  <a:lnTo>
                    <a:pt x="475655" y="150897"/>
                  </a:lnTo>
                  <a:lnTo>
                    <a:pt x="485821" y="138314"/>
                  </a:lnTo>
                  <a:lnTo>
                    <a:pt x="499113" y="130195"/>
                  </a:lnTo>
                  <a:lnTo>
                    <a:pt x="514769" y="127317"/>
                  </a:lnTo>
                  <a:lnTo>
                    <a:pt x="579205" y="127317"/>
                  </a:lnTo>
                  <a:lnTo>
                    <a:pt x="566859" y="106626"/>
                  </a:lnTo>
                  <a:lnTo>
                    <a:pt x="545084" y="92017"/>
                  </a:lnTo>
                  <a:lnTo>
                    <a:pt x="516280" y="86918"/>
                  </a:lnTo>
                  <a:close/>
                </a:path>
                <a:path w="1240155" h="374650">
                  <a:moveTo>
                    <a:pt x="565772" y="230200"/>
                  </a:moveTo>
                  <a:lnTo>
                    <a:pt x="527837" y="248416"/>
                  </a:lnTo>
                  <a:lnTo>
                    <a:pt x="515899" y="249758"/>
                  </a:lnTo>
                  <a:lnTo>
                    <a:pt x="576606" y="249758"/>
                  </a:lnTo>
                  <a:lnTo>
                    <a:pt x="565772" y="230200"/>
                  </a:lnTo>
                  <a:close/>
                </a:path>
                <a:path w="1240155" h="374650">
                  <a:moveTo>
                    <a:pt x="579205" y="127317"/>
                  </a:moveTo>
                  <a:lnTo>
                    <a:pt x="514769" y="127317"/>
                  </a:lnTo>
                  <a:lnTo>
                    <a:pt x="529602" y="131071"/>
                  </a:lnTo>
                  <a:lnTo>
                    <a:pt x="537929" y="140074"/>
                  </a:lnTo>
                  <a:lnTo>
                    <a:pt x="541568" y="150897"/>
                  </a:lnTo>
                  <a:lnTo>
                    <a:pt x="542391" y="160261"/>
                  </a:lnTo>
                  <a:lnTo>
                    <a:pt x="542391" y="161378"/>
                  </a:lnTo>
                  <a:lnTo>
                    <a:pt x="469379" y="167170"/>
                  </a:lnTo>
                  <a:lnTo>
                    <a:pt x="585214" y="167170"/>
                  </a:lnTo>
                  <a:lnTo>
                    <a:pt x="585444" y="160261"/>
                  </a:lnTo>
                  <a:lnTo>
                    <a:pt x="580636" y="129717"/>
                  </a:lnTo>
                  <a:lnTo>
                    <a:pt x="579205" y="127317"/>
                  </a:lnTo>
                  <a:close/>
                </a:path>
                <a:path w="1240155" h="374650">
                  <a:moveTo>
                    <a:pt x="119646" y="87299"/>
                  </a:moveTo>
                  <a:lnTo>
                    <a:pt x="68167" y="97204"/>
                  </a:lnTo>
                  <a:lnTo>
                    <a:pt x="30681" y="123080"/>
                  </a:lnTo>
                  <a:lnTo>
                    <a:pt x="7766" y="159174"/>
                  </a:lnTo>
                  <a:lnTo>
                    <a:pt x="0" y="199732"/>
                  </a:lnTo>
                  <a:lnTo>
                    <a:pt x="5309" y="237547"/>
                  </a:lnTo>
                  <a:lnTo>
                    <a:pt x="20524" y="266131"/>
                  </a:lnTo>
                  <a:lnTo>
                    <a:pt x="44571" y="284214"/>
                  </a:lnTo>
                  <a:lnTo>
                    <a:pt x="76377" y="290525"/>
                  </a:lnTo>
                  <a:lnTo>
                    <a:pt x="90936" y="288711"/>
                  </a:lnTo>
                  <a:lnTo>
                    <a:pt x="104655" y="283476"/>
                  </a:lnTo>
                  <a:lnTo>
                    <a:pt x="117120" y="275126"/>
                  </a:lnTo>
                  <a:lnTo>
                    <a:pt x="127914" y="263969"/>
                  </a:lnTo>
                  <a:lnTo>
                    <a:pt x="168313" y="263969"/>
                  </a:lnTo>
                  <a:lnTo>
                    <a:pt x="168313" y="249758"/>
                  </a:lnTo>
                  <a:lnTo>
                    <a:pt x="81686" y="249758"/>
                  </a:lnTo>
                  <a:lnTo>
                    <a:pt x="65765" y="246294"/>
                  </a:lnTo>
                  <a:lnTo>
                    <a:pt x="53859" y="236289"/>
                  </a:lnTo>
                  <a:lnTo>
                    <a:pt x="46398" y="220322"/>
                  </a:lnTo>
                  <a:lnTo>
                    <a:pt x="43814" y="198970"/>
                  </a:lnTo>
                  <a:lnTo>
                    <a:pt x="48798" y="170282"/>
                  </a:lnTo>
                  <a:lnTo>
                    <a:pt x="62760" y="147870"/>
                  </a:lnTo>
                  <a:lnTo>
                    <a:pt x="84212" y="133285"/>
                  </a:lnTo>
                  <a:lnTo>
                    <a:pt x="111671" y="128079"/>
                  </a:lnTo>
                  <a:lnTo>
                    <a:pt x="168313" y="128079"/>
                  </a:lnTo>
                  <a:lnTo>
                    <a:pt x="168313" y="92417"/>
                  </a:lnTo>
                  <a:lnTo>
                    <a:pt x="163169" y="91566"/>
                  </a:lnTo>
                  <a:lnTo>
                    <a:pt x="151114" y="89759"/>
                  </a:lnTo>
                  <a:lnTo>
                    <a:pt x="139588" y="88418"/>
                  </a:lnTo>
                  <a:lnTo>
                    <a:pt x="128972" y="87586"/>
                  </a:lnTo>
                  <a:lnTo>
                    <a:pt x="119646" y="87299"/>
                  </a:lnTo>
                  <a:close/>
                </a:path>
                <a:path w="1240155" h="374650">
                  <a:moveTo>
                    <a:pt x="168313" y="263969"/>
                  </a:moveTo>
                  <a:lnTo>
                    <a:pt x="127914" y="263969"/>
                  </a:lnTo>
                  <a:lnTo>
                    <a:pt x="127914" y="286727"/>
                  </a:lnTo>
                  <a:lnTo>
                    <a:pt x="168313" y="286727"/>
                  </a:lnTo>
                  <a:lnTo>
                    <a:pt x="168313" y="263969"/>
                  </a:lnTo>
                  <a:close/>
                </a:path>
                <a:path w="1240155" h="374650">
                  <a:moveTo>
                    <a:pt x="168313" y="128079"/>
                  </a:moveTo>
                  <a:lnTo>
                    <a:pt x="114325" y="128079"/>
                  </a:lnTo>
                  <a:lnTo>
                    <a:pt x="120154" y="128155"/>
                  </a:lnTo>
                  <a:lnTo>
                    <a:pt x="126022" y="128790"/>
                  </a:lnTo>
                  <a:lnTo>
                    <a:pt x="125955" y="199732"/>
                  </a:lnTo>
                  <a:lnTo>
                    <a:pt x="97941" y="245437"/>
                  </a:lnTo>
                  <a:lnTo>
                    <a:pt x="81686" y="249758"/>
                  </a:lnTo>
                  <a:lnTo>
                    <a:pt x="168313" y="249758"/>
                  </a:lnTo>
                  <a:lnTo>
                    <a:pt x="168313" y="128079"/>
                  </a:lnTo>
                  <a:close/>
                </a:path>
                <a:path w="1240155" h="374650">
                  <a:moveTo>
                    <a:pt x="1124407" y="3797"/>
                  </a:moveTo>
                  <a:lnTo>
                    <a:pt x="1081735" y="3797"/>
                  </a:lnTo>
                  <a:lnTo>
                    <a:pt x="1081735" y="286727"/>
                  </a:lnTo>
                  <a:lnTo>
                    <a:pt x="1124407" y="286727"/>
                  </a:lnTo>
                  <a:lnTo>
                    <a:pt x="1124407" y="164884"/>
                  </a:lnTo>
                  <a:lnTo>
                    <a:pt x="1132852" y="151862"/>
                  </a:lnTo>
                  <a:lnTo>
                    <a:pt x="1145913" y="139880"/>
                  </a:lnTo>
                  <a:lnTo>
                    <a:pt x="1161581" y="131104"/>
                  </a:lnTo>
                  <a:lnTo>
                    <a:pt x="1177848" y="127698"/>
                  </a:lnTo>
                  <a:lnTo>
                    <a:pt x="1236995" y="127698"/>
                  </a:lnTo>
                  <a:lnTo>
                    <a:pt x="1236378" y="122703"/>
                  </a:lnTo>
                  <a:lnTo>
                    <a:pt x="1232071" y="114350"/>
                  </a:lnTo>
                  <a:lnTo>
                    <a:pt x="1124407" y="114350"/>
                  </a:lnTo>
                  <a:lnTo>
                    <a:pt x="1124407" y="3797"/>
                  </a:lnTo>
                  <a:close/>
                </a:path>
                <a:path w="1240155" h="374650">
                  <a:moveTo>
                    <a:pt x="1236995" y="127698"/>
                  </a:moveTo>
                  <a:lnTo>
                    <a:pt x="1177848" y="127698"/>
                  </a:lnTo>
                  <a:lnTo>
                    <a:pt x="1185879" y="128839"/>
                  </a:lnTo>
                  <a:lnTo>
                    <a:pt x="1191944" y="133170"/>
                  </a:lnTo>
                  <a:lnTo>
                    <a:pt x="1195777" y="142052"/>
                  </a:lnTo>
                  <a:lnTo>
                    <a:pt x="1197114" y="156844"/>
                  </a:lnTo>
                  <a:lnTo>
                    <a:pt x="1197114" y="286727"/>
                  </a:lnTo>
                  <a:lnTo>
                    <a:pt x="1239799" y="286727"/>
                  </a:lnTo>
                  <a:lnTo>
                    <a:pt x="1239799" y="150393"/>
                  </a:lnTo>
                  <a:lnTo>
                    <a:pt x="1236995" y="127698"/>
                  </a:lnTo>
                  <a:close/>
                </a:path>
                <a:path w="1240155" h="374650">
                  <a:moveTo>
                    <a:pt x="1185443" y="86918"/>
                  </a:moveTo>
                  <a:lnTo>
                    <a:pt x="1167889" y="89249"/>
                  </a:lnTo>
                  <a:lnTo>
                    <a:pt x="1151415" y="95419"/>
                  </a:lnTo>
                  <a:lnTo>
                    <a:pt x="1136696" y="104197"/>
                  </a:lnTo>
                  <a:lnTo>
                    <a:pt x="1124407" y="114350"/>
                  </a:lnTo>
                  <a:lnTo>
                    <a:pt x="1232071" y="114350"/>
                  </a:lnTo>
                  <a:lnTo>
                    <a:pt x="1226146" y="102858"/>
                  </a:lnTo>
                  <a:lnTo>
                    <a:pt x="1209152" y="90912"/>
                  </a:lnTo>
                  <a:lnTo>
                    <a:pt x="1185443" y="86918"/>
                  </a:lnTo>
                  <a:close/>
                </a:path>
                <a:path w="1240155" h="374650">
                  <a:moveTo>
                    <a:pt x="807859" y="90716"/>
                  </a:moveTo>
                  <a:lnTo>
                    <a:pt x="765187" y="90716"/>
                  </a:lnTo>
                  <a:lnTo>
                    <a:pt x="765187" y="286727"/>
                  </a:lnTo>
                  <a:lnTo>
                    <a:pt x="807859" y="286727"/>
                  </a:lnTo>
                  <a:lnTo>
                    <a:pt x="807859" y="90716"/>
                  </a:lnTo>
                  <a:close/>
                </a:path>
                <a:path w="1240155" h="374650">
                  <a:moveTo>
                    <a:pt x="676529" y="129971"/>
                  </a:moveTo>
                  <a:lnTo>
                    <a:pt x="633869" y="129971"/>
                  </a:lnTo>
                  <a:lnTo>
                    <a:pt x="633869" y="286727"/>
                  </a:lnTo>
                  <a:lnTo>
                    <a:pt x="676529" y="286727"/>
                  </a:lnTo>
                  <a:lnTo>
                    <a:pt x="676529" y="129971"/>
                  </a:lnTo>
                  <a:close/>
                </a:path>
                <a:path w="1240155" h="374650">
                  <a:moveTo>
                    <a:pt x="723988" y="90716"/>
                  </a:moveTo>
                  <a:lnTo>
                    <a:pt x="609193" y="90716"/>
                  </a:lnTo>
                  <a:lnTo>
                    <a:pt x="609193" y="129971"/>
                  </a:lnTo>
                  <a:lnTo>
                    <a:pt x="723988" y="129971"/>
                  </a:lnTo>
                  <a:lnTo>
                    <a:pt x="723988" y="90716"/>
                  </a:lnTo>
                  <a:close/>
                </a:path>
                <a:path w="1240155" h="374650">
                  <a:moveTo>
                    <a:pt x="709091" y="0"/>
                  </a:moveTo>
                  <a:lnTo>
                    <a:pt x="666004" y="12789"/>
                  </a:lnTo>
                  <a:lnTo>
                    <a:pt x="638351" y="52433"/>
                  </a:lnTo>
                  <a:lnTo>
                    <a:pt x="633907" y="90716"/>
                  </a:lnTo>
                  <a:lnTo>
                    <a:pt x="676554" y="90716"/>
                  </a:lnTo>
                  <a:lnTo>
                    <a:pt x="676980" y="78881"/>
                  </a:lnTo>
                  <a:lnTo>
                    <a:pt x="678251" y="68303"/>
                  </a:lnTo>
                  <a:lnTo>
                    <a:pt x="710234" y="39636"/>
                  </a:lnTo>
                  <a:lnTo>
                    <a:pt x="735929" y="39636"/>
                  </a:lnTo>
                  <a:lnTo>
                    <a:pt x="744169" y="5702"/>
                  </a:lnTo>
                  <a:lnTo>
                    <a:pt x="738543" y="4051"/>
                  </a:lnTo>
                  <a:lnTo>
                    <a:pt x="732889" y="2630"/>
                  </a:lnTo>
                  <a:lnTo>
                    <a:pt x="725774" y="1325"/>
                  </a:lnTo>
                  <a:lnTo>
                    <a:pt x="717681" y="370"/>
                  </a:lnTo>
                  <a:lnTo>
                    <a:pt x="709091" y="0"/>
                  </a:lnTo>
                  <a:close/>
                </a:path>
                <a:path w="1240155" h="374650">
                  <a:moveTo>
                    <a:pt x="735929" y="39636"/>
                  </a:moveTo>
                  <a:lnTo>
                    <a:pt x="716165" y="39636"/>
                  </a:lnTo>
                  <a:lnTo>
                    <a:pt x="723938" y="41084"/>
                  </a:lnTo>
                  <a:lnTo>
                    <a:pt x="734822" y="44195"/>
                  </a:lnTo>
                  <a:lnTo>
                    <a:pt x="735929" y="39636"/>
                  </a:lnTo>
                  <a:close/>
                </a:path>
              </a:pathLst>
            </a:custGeom>
            <a:solidFill>
              <a:srgbClr val="601766"/>
            </a:solidFill>
          </p:spPr>
          <p:txBody>
            <a:bodyPr wrap="square" lIns="0" tIns="0" rIns="0" bIns="0" rtlCol="0"/>
            <a:lstStyle/>
            <a:p>
              <a:endParaRPr sz="1350"/>
            </a:p>
          </p:txBody>
        </p:sp>
        <p:sp>
          <p:nvSpPr>
            <p:cNvPr id="9" name="object 7">
              <a:extLst>
                <a:ext uri="{FF2B5EF4-FFF2-40B4-BE49-F238E27FC236}">
                  <a16:creationId xmlns:a16="http://schemas.microsoft.com/office/drawing/2014/main" id="{EC9F8854-F8FA-6322-D72E-CB67BD220458}"/>
                </a:ext>
              </a:extLst>
            </p:cNvPr>
            <p:cNvSpPr/>
            <p:nvPr/>
          </p:nvSpPr>
          <p:spPr>
            <a:xfrm>
              <a:off x="1592831" y="6108838"/>
              <a:ext cx="57785" cy="57785"/>
            </a:xfrm>
            <a:custGeom>
              <a:avLst/>
              <a:gdLst/>
              <a:ahLst/>
              <a:cxnLst/>
              <a:rect l="l" t="t" r="r" b="b"/>
              <a:pathLst>
                <a:path w="57785" h="57785">
                  <a:moveTo>
                    <a:pt x="28854" y="0"/>
                  </a:moveTo>
                  <a:lnTo>
                    <a:pt x="17487" y="2222"/>
                  </a:lnTo>
                  <a:lnTo>
                    <a:pt x="8331" y="8331"/>
                  </a:lnTo>
                  <a:lnTo>
                    <a:pt x="2222" y="17487"/>
                  </a:lnTo>
                  <a:lnTo>
                    <a:pt x="0" y="28854"/>
                  </a:lnTo>
                  <a:lnTo>
                    <a:pt x="2222" y="40220"/>
                  </a:lnTo>
                  <a:lnTo>
                    <a:pt x="8331" y="49377"/>
                  </a:lnTo>
                  <a:lnTo>
                    <a:pt x="17487" y="55486"/>
                  </a:lnTo>
                  <a:lnTo>
                    <a:pt x="28854" y="57708"/>
                  </a:lnTo>
                  <a:lnTo>
                    <a:pt x="39985" y="55486"/>
                  </a:lnTo>
                  <a:lnTo>
                    <a:pt x="49022" y="49377"/>
                  </a:lnTo>
                  <a:lnTo>
                    <a:pt x="55086" y="40220"/>
                  </a:lnTo>
                  <a:lnTo>
                    <a:pt x="57302" y="28854"/>
                  </a:lnTo>
                  <a:lnTo>
                    <a:pt x="55086" y="17487"/>
                  </a:lnTo>
                  <a:lnTo>
                    <a:pt x="49022" y="8331"/>
                  </a:lnTo>
                  <a:lnTo>
                    <a:pt x="39985" y="2222"/>
                  </a:lnTo>
                  <a:lnTo>
                    <a:pt x="28854" y="0"/>
                  </a:lnTo>
                  <a:close/>
                </a:path>
              </a:pathLst>
            </a:custGeom>
            <a:solidFill>
              <a:srgbClr val="EC6608"/>
            </a:solidFill>
          </p:spPr>
          <p:txBody>
            <a:bodyPr wrap="square" lIns="0" tIns="0" rIns="0" bIns="0" rtlCol="0"/>
            <a:lstStyle/>
            <a:p>
              <a:endParaRPr sz="1350"/>
            </a:p>
          </p:txBody>
        </p:sp>
      </p:grpSp>
      <p:sp>
        <p:nvSpPr>
          <p:cNvPr id="10" name="object 8">
            <a:extLst>
              <a:ext uri="{FF2B5EF4-FFF2-40B4-BE49-F238E27FC236}">
                <a16:creationId xmlns:a16="http://schemas.microsoft.com/office/drawing/2014/main" id="{88116A34-FE41-AFD4-6C24-A1540F07DECA}"/>
              </a:ext>
            </a:extLst>
          </p:cNvPr>
          <p:cNvSpPr/>
          <p:nvPr/>
        </p:nvSpPr>
        <p:spPr>
          <a:xfrm>
            <a:off x="270001" y="5556100"/>
            <a:ext cx="276701" cy="278606"/>
          </a:xfrm>
          <a:custGeom>
            <a:avLst/>
            <a:gdLst/>
            <a:ahLst/>
            <a:cxnLst/>
            <a:rect l="l" t="t" r="r" b="b"/>
            <a:pathLst>
              <a:path w="368934" h="371475">
                <a:moveTo>
                  <a:pt x="185610" y="0"/>
                </a:moveTo>
                <a:lnTo>
                  <a:pt x="135551" y="6486"/>
                </a:lnTo>
                <a:lnTo>
                  <a:pt x="91012" y="24882"/>
                </a:lnTo>
                <a:lnTo>
                  <a:pt x="53590" y="53589"/>
                </a:lnTo>
                <a:lnTo>
                  <a:pt x="24883" y="91009"/>
                </a:lnTo>
                <a:lnTo>
                  <a:pt x="6486" y="135544"/>
                </a:lnTo>
                <a:lnTo>
                  <a:pt x="0" y="185597"/>
                </a:lnTo>
                <a:lnTo>
                  <a:pt x="6486" y="235656"/>
                </a:lnTo>
                <a:lnTo>
                  <a:pt x="24883" y="280195"/>
                </a:lnTo>
                <a:lnTo>
                  <a:pt x="53590" y="317617"/>
                </a:lnTo>
                <a:lnTo>
                  <a:pt x="91012" y="346325"/>
                </a:lnTo>
                <a:lnTo>
                  <a:pt x="135551" y="364721"/>
                </a:lnTo>
                <a:lnTo>
                  <a:pt x="185610" y="371208"/>
                </a:lnTo>
                <a:lnTo>
                  <a:pt x="234562" y="364721"/>
                </a:lnTo>
                <a:lnTo>
                  <a:pt x="278361" y="346325"/>
                </a:lnTo>
                <a:lnTo>
                  <a:pt x="315336" y="317617"/>
                </a:lnTo>
                <a:lnTo>
                  <a:pt x="323304" y="307146"/>
                </a:lnTo>
                <a:lnTo>
                  <a:pt x="230777" y="307146"/>
                </a:lnTo>
                <a:lnTo>
                  <a:pt x="200896" y="304630"/>
                </a:lnTo>
                <a:lnTo>
                  <a:pt x="161048" y="250405"/>
                </a:lnTo>
                <a:lnTo>
                  <a:pt x="152699" y="215744"/>
                </a:lnTo>
                <a:lnTo>
                  <a:pt x="153212" y="204203"/>
                </a:lnTo>
                <a:lnTo>
                  <a:pt x="149542" y="202819"/>
                </a:lnTo>
                <a:lnTo>
                  <a:pt x="116311" y="178284"/>
                </a:lnTo>
                <a:lnTo>
                  <a:pt x="88085" y="112910"/>
                </a:lnTo>
                <a:lnTo>
                  <a:pt x="86131" y="73964"/>
                </a:lnTo>
                <a:lnTo>
                  <a:pt x="195921" y="73964"/>
                </a:lnTo>
                <a:lnTo>
                  <a:pt x="196928" y="73286"/>
                </a:lnTo>
                <a:lnTo>
                  <a:pt x="204266" y="71805"/>
                </a:lnTo>
                <a:lnTo>
                  <a:pt x="329200" y="71805"/>
                </a:lnTo>
                <a:lnTo>
                  <a:pt x="315336" y="53589"/>
                </a:lnTo>
                <a:lnTo>
                  <a:pt x="278361" y="24882"/>
                </a:lnTo>
                <a:lnTo>
                  <a:pt x="234562" y="6486"/>
                </a:lnTo>
                <a:lnTo>
                  <a:pt x="185610" y="0"/>
                </a:lnTo>
                <a:close/>
              </a:path>
              <a:path w="368934" h="371475">
                <a:moveTo>
                  <a:pt x="367944" y="180492"/>
                </a:moveTo>
                <a:lnTo>
                  <a:pt x="272630" y="180492"/>
                </a:lnTo>
                <a:lnTo>
                  <a:pt x="253719" y="193251"/>
                </a:lnTo>
                <a:lnTo>
                  <a:pt x="232276" y="202893"/>
                </a:lnTo>
                <a:lnTo>
                  <a:pt x="209309" y="208837"/>
                </a:lnTo>
                <a:lnTo>
                  <a:pt x="185750" y="210477"/>
                </a:lnTo>
                <a:lnTo>
                  <a:pt x="187197" y="215744"/>
                </a:lnTo>
                <a:lnTo>
                  <a:pt x="226044" y="269649"/>
                </a:lnTo>
                <a:lnTo>
                  <a:pt x="282473" y="299389"/>
                </a:lnTo>
                <a:lnTo>
                  <a:pt x="230777" y="307146"/>
                </a:lnTo>
                <a:lnTo>
                  <a:pt x="323304" y="307146"/>
                </a:lnTo>
                <a:lnTo>
                  <a:pt x="343815" y="280195"/>
                </a:lnTo>
                <a:lnTo>
                  <a:pt x="362129" y="235656"/>
                </a:lnTo>
                <a:lnTo>
                  <a:pt x="368604" y="185597"/>
                </a:lnTo>
                <a:lnTo>
                  <a:pt x="367944" y="180492"/>
                </a:lnTo>
                <a:close/>
              </a:path>
              <a:path w="368934" h="371475">
                <a:moveTo>
                  <a:pt x="357774" y="124955"/>
                </a:moveTo>
                <a:lnTo>
                  <a:pt x="188086" y="124955"/>
                </a:lnTo>
                <a:lnTo>
                  <a:pt x="183713" y="138620"/>
                </a:lnTo>
                <a:lnTo>
                  <a:pt x="181527" y="148601"/>
                </a:lnTo>
                <a:lnTo>
                  <a:pt x="181111" y="155730"/>
                </a:lnTo>
                <a:lnTo>
                  <a:pt x="180990" y="168516"/>
                </a:lnTo>
                <a:lnTo>
                  <a:pt x="181101" y="177038"/>
                </a:lnTo>
                <a:lnTo>
                  <a:pt x="201791" y="182933"/>
                </a:lnTo>
                <a:lnTo>
                  <a:pt x="223956" y="185485"/>
                </a:lnTo>
                <a:lnTo>
                  <a:pt x="247576" y="184676"/>
                </a:lnTo>
                <a:lnTo>
                  <a:pt x="272630" y="180492"/>
                </a:lnTo>
                <a:lnTo>
                  <a:pt x="367944" y="180492"/>
                </a:lnTo>
                <a:lnTo>
                  <a:pt x="362129" y="135544"/>
                </a:lnTo>
                <a:lnTo>
                  <a:pt x="357774" y="124955"/>
                </a:lnTo>
                <a:close/>
              </a:path>
              <a:path w="368934" h="371475">
                <a:moveTo>
                  <a:pt x="195921" y="73964"/>
                </a:moveTo>
                <a:lnTo>
                  <a:pt x="86131" y="73964"/>
                </a:lnTo>
                <a:lnTo>
                  <a:pt x="95331" y="94489"/>
                </a:lnTo>
                <a:lnTo>
                  <a:pt x="128142" y="139382"/>
                </a:lnTo>
                <a:lnTo>
                  <a:pt x="163194" y="168516"/>
                </a:lnTo>
                <a:lnTo>
                  <a:pt x="168372" y="157561"/>
                </a:lnTo>
                <a:lnTo>
                  <a:pt x="174321" y="146645"/>
                </a:lnTo>
                <a:lnTo>
                  <a:pt x="180931" y="135774"/>
                </a:lnTo>
                <a:lnTo>
                  <a:pt x="188086" y="124955"/>
                </a:lnTo>
                <a:lnTo>
                  <a:pt x="357774" y="124955"/>
                </a:lnTo>
                <a:lnTo>
                  <a:pt x="351424" y="109512"/>
                </a:lnTo>
                <a:lnTo>
                  <a:pt x="204266" y="109512"/>
                </a:lnTo>
                <a:lnTo>
                  <a:pt x="185419" y="90652"/>
                </a:lnTo>
                <a:lnTo>
                  <a:pt x="186900" y="83314"/>
                </a:lnTo>
                <a:lnTo>
                  <a:pt x="190938" y="77323"/>
                </a:lnTo>
                <a:lnTo>
                  <a:pt x="195921" y="73964"/>
                </a:lnTo>
                <a:close/>
              </a:path>
              <a:path w="368934" h="371475">
                <a:moveTo>
                  <a:pt x="329200" y="71805"/>
                </a:moveTo>
                <a:lnTo>
                  <a:pt x="204266" y="71805"/>
                </a:lnTo>
                <a:lnTo>
                  <a:pt x="211612" y="73286"/>
                </a:lnTo>
                <a:lnTo>
                  <a:pt x="217606" y="77323"/>
                </a:lnTo>
                <a:lnTo>
                  <a:pt x="221645" y="83314"/>
                </a:lnTo>
                <a:lnTo>
                  <a:pt x="223126" y="90652"/>
                </a:lnTo>
                <a:lnTo>
                  <a:pt x="221645" y="97992"/>
                </a:lnTo>
                <a:lnTo>
                  <a:pt x="217606" y="103987"/>
                </a:lnTo>
                <a:lnTo>
                  <a:pt x="211612" y="108029"/>
                </a:lnTo>
                <a:lnTo>
                  <a:pt x="204266" y="109512"/>
                </a:lnTo>
                <a:lnTo>
                  <a:pt x="351424" y="109512"/>
                </a:lnTo>
                <a:lnTo>
                  <a:pt x="343815" y="91009"/>
                </a:lnTo>
                <a:lnTo>
                  <a:pt x="329200" y="71805"/>
                </a:lnTo>
                <a:close/>
              </a:path>
            </a:pathLst>
          </a:custGeom>
          <a:solidFill>
            <a:srgbClr val="EC6608"/>
          </a:solidFill>
        </p:spPr>
        <p:txBody>
          <a:bodyPr wrap="square" lIns="0" tIns="0" rIns="0" bIns="0" rtlCol="0"/>
          <a:lstStyle/>
          <a:p>
            <a:endParaRPr sz="1350"/>
          </a:p>
        </p:txBody>
      </p:sp>
      <p:pic>
        <p:nvPicPr>
          <p:cNvPr id="11" name="object 4">
            <a:extLst>
              <a:ext uri="{FF2B5EF4-FFF2-40B4-BE49-F238E27FC236}">
                <a16:creationId xmlns:a16="http://schemas.microsoft.com/office/drawing/2014/main" id="{4A6E69AF-46F6-F4AC-9F36-F193388B6AC2}"/>
              </a:ext>
            </a:extLst>
          </p:cNvPr>
          <p:cNvPicPr/>
          <p:nvPr/>
        </p:nvPicPr>
        <p:blipFill>
          <a:blip r:embed="rId9" cstate="print"/>
          <a:stretch>
            <a:fillRect/>
          </a:stretch>
        </p:blipFill>
        <p:spPr>
          <a:xfrm>
            <a:off x="1743079" y="5604780"/>
            <a:ext cx="1255262" cy="183530"/>
          </a:xfrm>
          <a:prstGeom prst="rect">
            <a:avLst/>
          </a:prstGeom>
        </p:spPr>
      </p:pic>
    </p:spTree>
    <p:extLst>
      <p:ext uri="{BB962C8B-B14F-4D97-AF65-F5344CB8AC3E}">
        <p14:creationId xmlns:p14="http://schemas.microsoft.com/office/powerpoint/2010/main" val="128926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a date 4"/>
          <p:cNvSpPr>
            <a:spLocks noGrp="1"/>
          </p:cNvSpPr>
          <p:nvPr>
            <p:ph type="dt" sz="quarter" idx="12"/>
          </p:nvPr>
        </p:nvSpPr>
        <p:spPr>
          <a:xfrm>
            <a:off x="6732240" y="6393358"/>
            <a:ext cx="2133600" cy="365125"/>
          </a:xfrm>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Lst>
              <a:defRPr>
                <a:solidFill>
                  <a:schemeClr val="tx1"/>
                </a:solidFill>
                <a:latin typeface="Arial" charset="0"/>
                <a:ea typeface="Microsoft YaHei" charset="-122"/>
              </a:defRPr>
            </a:lvl1pPr>
            <a:lvl2pPr eaLnBrk="0">
              <a:tabLst>
                <a:tab pos="449263" algn="l"/>
                <a:tab pos="898525" algn="l"/>
                <a:tab pos="1347788" algn="l"/>
                <a:tab pos="1797050" algn="l"/>
              </a:tabLst>
              <a:defRPr>
                <a:solidFill>
                  <a:schemeClr val="tx1"/>
                </a:solidFill>
                <a:latin typeface="Arial" charset="0"/>
                <a:ea typeface="Microsoft YaHei" charset="-122"/>
              </a:defRPr>
            </a:lvl2pPr>
            <a:lvl3pPr eaLnBrk="0">
              <a:tabLst>
                <a:tab pos="449263" algn="l"/>
                <a:tab pos="898525" algn="l"/>
                <a:tab pos="1347788" algn="l"/>
                <a:tab pos="1797050" algn="l"/>
              </a:tabLst>
              <a:defRPr>
                <a:solidFill>
                  <a:schemeClr val="tx1"/>
                </a:solidFill>
                <a:latin typeface="Arial" charset="0"/>
                <a:ea typeface="Microsoft YaHei" charset="-122"/>
              </a:defRPr>
            </a:lvl3pPr>
            <a:lvl4pPr eaLnBrk="0">
              <a:tabLst>
                <a:tab pos="449263" algn="l"/>
                <a:tab pos="898525" algn="l"/>
                <a:tab pos="1347788" algn="l"/>
                <a:tab pos="1797050" algn="l"/>
              </a:tabLst>
              <a:defRPr>
                <a:solidFill>
                  <a:schemeClr val="tx1"/>
                </a:solidFill>
                <a:latin typeface="Arial" charset="0"/>
                <a:ea typeface="Microsoft YaHei" charset="-122"/>
              </a:defRPr>
            </a:lvl4pPr>
            <a:lvl5pPr eaLnBrk="0">
              <a:tabLst>
                <a:tab pos="449263" algn="l"/>
                <a:tab pos="898525" algn="l"/>
                <a:tab pos="1347788" algn="l"/>
                <a:tab pos="1797050"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9pPr>
          </a:lstStyle>
          <a:p>
            <a:pPr eaLnBrk="1"/>
            <a:r>
              <a:rPr lang="fr-FR" altLang="fr-FR" dirty="0">
                <a:solidFill>
                  <a:srgbClr val="000000"/>
                </a:solidFill>
              </a:rPr>
              <a:t>29/08/2023</a:t>
            </a:r>
          </a:p>
        </p:txBody>
      </p:sp>
      <p:pic>
        <p:nvPicPr>
          <p:cNvPr id="174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5101"/>
            <a:ext cx="792038" cy="740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ustomShape 4"/>
          <p:cNvSpPr/>
          <p:nvPr/>
        </p:nvSpPr>
        <p:spPr>
          <a:xfrm>
            <a:off x="755575" y="980728"/>
            <a:ext cx="7478079" cy="32173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spcBef>
                <a:spcPts val="400"/>
              </a:spcBef>
              <a:spcAft>
                <a:spcPts val="799"/>
              </a:spcAft>
              <a:defRPr/>
            </a:pPr>
            <a:r>
              <a:rPr lang="fr-FR" sz="2400" b="1" spc="-1" dirty="0">
                <a:ea typeface="DejaVu Sans"/>
              </a:rPr>
              <a:t>Territoires prioritaires</a:t>
            </a:r>
            <a:endParaRPr lang="fr-FR" sz="2400" spc="-1" dirty="0"/>
          </a:p>
        </p:txBody>
      </p:sp>
      <p:sp>
        <p:nvSpPr>
          <p:cNvPr id="7" name="Rectangle à coins arrondis 6"/>
          <p:cNvSpPr/>
          <p:nvPr/>
        </p:nvSpPr>
        <p:spPr>
          <a:xfrm>
            <a:off x="2358670" y="355497"/>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95" y="2968627"/>
            <a:ext cx="463334" cy="463334"/>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55" y="5301208"/>
            <a:ext cx="435239" cy="435239"/>
          </a:xfrm>
          <a:prstGeom prst="rect">
            <a:avLst/>
          </a:prstGeom>
        </p:spPr>
      </p:pic>
      <p:sp>
        <p:nvSpPr>
          <p:cNvPr id="11" name="CustomShape 4"/>
          <p:cNvSpPr/>
          <p:nvPr/>
        </p:nvSpPr>
        <p:spPr>
          <a:xfrm>
            <a:off x="1200387" y="1522003"/>
            <a:ext cx="7126596" cy="108587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400"/>
              </a:spcBef>
              <a:spcAft>
                <a:spcPts val="799"/>
              </a:spcAft>
              <a:defRPr/>
            </a:pPr>
            <a:r>
              <a:rPr lang="fr-FR" sz="1400" b="1" spc="-1" dirty="0">
                <a:ea typeface="DejaVu Sans"/>
              </a:rPr>
              <a:t>Une liste de communes à cibler en priorité, insuffisamment couverts par des actions de repérage et d’accompagnement des jeunes, est disponible sur démarches simplifiées </a:t>
            </a:r>
            <a:r>
              <a:rPr lang="fr-FR" sz="1400" b="1" spc="-1" dirty="0">
                <a:solidFill>
                  <a:srgbClr val="00B0F0"/>
                </a:solidFill>
                <a:ea typeface="DejaVu Sans"/>
              </a:rPr>
              <a:t>(annexe 7)</a:t>
            </a:r>
            <a:r>
              <a:rPr lang="fr-FR" sz="1400" b="1" spc="-1" dirty="0">
                <a:ea typeface="DejaVu Sans"/>
              </a:rPr>
              <a:t>.</a:t>
            </a:r>
          </a:p>
          <a:p>
            <a:pPr>
              <a:lnSpc>
                <a:spcPct val="100000"/>
              </a:lnSpc>
              <a:spcBef>
                <a:spcPts val="400"/>
              </a:spcBef>
              <a:spcAft>
                <a:spcPts val="799"/>
              </a:spcAft>
              <a:defRPr/>
            </a:pPr>
            <a:r>
              <a:rPr lang="fr-FR" sz="1400" b="1" spc="-1" dirty="0">
                <a:ea typeface="DejaVu Sans"/>
              </a:rPr>
              <a:t> Elle précise les quartiers PRIJ pour les communes concernées.</a:t>
            </a:r>
          </a:p>
          <a:p>
            <a:pPr>
              <a:lnSpc>
                <a:spcPct val="100000"/>
              </a:lnSpc>
              <a:spcBef>
                <a:spcPts val="400"/>
              </a:spcBef>
              <a:spcAft>
                <a:spcPts val="799"/>
              </a:spcAft>
              <a:defRPr/>
            </a:pPr>
            <a:r>
              <a:rPr lang="fr-FR" sz="1400" spc="-1" dirty="0"/>
              <a:t>Les candidats peuvent proposer des projets sur d’autres territoires, à destination de publics spécifiques, via une démarche innovante.</a:t>
            </a:r>
          </a:p>
          <a:p>
            <a:pPr>
              <a:lnSpc>
                <a:spcPct val="100000"/>
              </a:lnSpc>
              <a:spcBef>
                <a:spcPts val="400"/>
              </a:spcBef>
              <a:spcAft>
                <a:spcPts val="799"/>
              </a:spcAft>
              <a:defRPr/>
            </a:pPr>
            <a:endParaRPr lang="fr-FR" sz="1500" spc="-1" dirty="0"/>
          </a:p>
        </p:txBody>
      </p:sp>
      <p:sp>
        <p:nvSpPr>
          <p:cNvPr id="4" name="Flèche droite 3"/>
          <p:cNvSpPr/>
          <p:nvPr/>
        </p:nvSpPr>
        <p:spPr>
          <a:xfrm>
            <a:off x="485887" y="1578645"/>
            <a:ext cx="43423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4"/>
          <p:cNvSpPr/>
          <p:nvPr/>
        </p:nvSpPr>
        <p:spPr>
          <a:xfrm>
            <a:off x="1200387" y="3158516"/>
            <a:ext cx="6975764" cy="336682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400"/>
              </a:spcBef>
              <a:spcAft>
                <a:spcPts val="799"/>
              </a:spcAft>
              <a:defRPr/>
            </a:pPr>
            <a:r>
              <a:rPr lang="fr-FR" sz="1400" b="1" u="sng" spc="-1" dirty="0">
                <a:ea typeface="DejaVu Sans"/>
              </a:rPr>
              <a:t>Les territoires PRIJ à renforcer </a:t>
            </a:r>
          </a:p>
          <a:p>
            <a:pPr>
              <a:lnSpc>
                <a:spcPct val="100000"/>
              </a:lnSpc>
              <a:spcBef>
                <a:spcPts val="400"/>
              </a:spcBef>
              <a:spcAft>
                <a:spcPts val="799"/>
              </a:spcAft>
              <a:defRPr/>
            </a:pPr>
            <a:r>
              <a:rPr lang="fr-FR" sz="1400" spc="-1" dirty="0">
                <a:ea typeface="DejaVu Sans"/>
              </a:rPr>
              <a:t>Il est attendu des porteurs dont les projets se déploient dans ces territoires :</a:t>
            </a:r>
          </a:p>
          <a:p>
            <a:pPr marL="285750" indent="-285750">
              <a:lnSpc>
                <a:spcPct val="100000"/>
              </a:lnSpc>
              <a:spcBef>
                <a:spcPts val="400"/>
              </a:spcBef>
              <a:spcAft>
                <a:spcPts val="799"/>
              </a:spcAft>
              <a:buFontTx/>
              <a:buChar char="-"/>
              <a:defRPr/>
            </a:pPr>
            <a:r>
              <a:rPr lang="fr-FR" sz="1400" spc="-1" dirty="0">
                <a:ea typeface="DejaVu Sans"/>
              </a:rPr>
              <a:t>Une intégration et une participation systématique au groupe opérationnel de suivi (GOS PRIJ) sur le territoire</a:t>
            </a:r>
          </a:p>
          <a:p>
            <a:pPr marL="285750" indent="-285750">
              <a:lnSpc>
                <a:spcPct val="100000"/>
              </a:lnSpc>
              <a:spcBef>
                <a:spcPts val="400"/>
              </a:spcBef>
              <a:spcAft>
                <a:spcPts val="799"/>
              </a:spcAft>
              <a:buFontTx/>
              <a:buChar char="-"/>
              <a:defRPr/>
            </a:pPr>
            <a:r>
              <a:rPr lang="fr-FR" sz="1400" spc="-1" dirty="0">
                <a:ea typeface="DejaVu Sans"/>
              </a:rPr>
              <a:t>La désignation d’au moins un référent de parcours PRIJ chargé du repérage et de l’accompagnement des jeunes, en lien avec la mission locale et les partenaires</a:t>
            </a:r>
          </a:p>
          <a:p>
            <a:pPr marL="285750" indent="-285750">
              <a:lnSpc>
                <a:spcPct val="100000"/>
              </a:lnSpc>
              <a:spcBef>
                <a:spcPts val="400"/>
              </a:spcBef>
              <a:spcAft>
                <a:spcPts val="799"/>
              </a:spcAft>
              <a:buFontTx/>
              <a:buChar char="-"/>
              <a:defRPr/>
            </a:pPr>
            <a:r>
              <a:rPr lang="fr-FR" sz="1400" spc="-1" dirty="0">
                <a:ea typeface="DejaVu Sans"/>
              </a:rPr>
              <a:t>Le </a:t>
            </a:r>
            <a:r>
              <a:rPr lang="fr-FR" sz="1400" spc="-1" dirty="0" err="1">
                <a:ea typeface="DejaVu Sans"/>
              </a:rPr>
              <a:t>reporting</a:t>
            </a:r>
            <a:r>
              <a:rPr lang="fr-FR" sz="1400" spc="-1" dirty="0">
                <a:ea typeface="DejaVu Sans"/>
              </a:rPr>
              <a:t> régulier à la préfecture de département via le GOS</a:t>
            </a:r>
          </a:p>
          <a:p>
            <a:pPr>
              <a:lnSpc>
                <a:spcPct val="100000"/>
              </a:lnSpc>
              <a:spcBef>
                <a:spcPts val="400"/>
              </a:spcBef>
              <a:spcAft>
                <a:spcPts val="799"/>
              </a:spcAft>
              <a:defRPr/>
            </a:pPr>
            <a:r>
              <a:rPr lang="fr-FR" sz="1400" b="1" u="sng" spc="-1" dirty="0"/>
              <a:t>Les autres territoires insuffisamment couverts</a:t>
            </a:r>
          </a:p>
          <a:p>
            <a:pPr marL="285750" indent="-285750">
              <a:lnSpc>
                <a:spcPct val="100000"/>
              </a:lnSpc>
              <a:spcBef>
                <a:spcPts val="400"/>
              </a:spcBef>
              <a:spcAft>
                <a:spcPts val="799"/>
              </a:spcAft>
              <a:buFontTx/>
              <a:buChar char="-"/>
              <a:defRPr/>
            </a:pPr>
            <a:r>
              <a:rPr lang="fr-FR" sz="1400" spc="-1" dirty="0"/>
              <a:t>Notamment, les zones rurales de Seine et marne, des Yvelines, du sud Essonne et du Val d’Oise</a:t>
            </a:r>
          </a:p>
          <a:p>
            <a:pPr marL="285750" indent="-285750">
              <a:lnSpc>
                <a:spcPct val="100000"/>
              </a:lnSpc>
              <a:spcBef>
                <a:spcPts val="400"/>
              </a:spcBef>
              <a:spcAft>
                <a:spcPts val="799"/>
              </a:spcAft>
              <a:buFontTx/>
              <a:buChar char="-"/>
              <a:defRPr/>
            </a:pPr>
            <a:endParaRPr lang="fr-FR" sz="1400" spc="-1" dirty="0"/>
          </a:p>
        </p:txBody>
      </p:sp>
    </p:spTree>
    <p:extLst>
      <p:ext uri="{BB962C8B-B14F-4D97-AF65-F5344CB8AC3E}">
        <p14:creationId xmlns:p14="http://schemas.microsoft.com/office/powerpoint/2010/main" val="33823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a date 4"/>
          <p:cNvSpPr>
            <a:spLocks noGrp="1"/>
          </p:cNvSpPr>
          <p:nvPr>
            <p:ph type="dt" sz="quarter" idx="12"/>
          </p:nvPr>
        </p:nvSpPr>
        <p:spPr>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Lst>
              <a:defRPr>
                <a:solidFill>
                  <a:schemeClr val="tx1"/>
                </a:solidFill>
                <a:latin typeface="Arial" charset="0"/>
                <a:ea typeface="Microsoft YaHei" charset="-122"/>
              </a:defRPr>
            </a:lvl1pPr>
            <a:lvl2pPr eaLnBrk="0">
              <a:tabLst>
                <a:tab pos="449263" algn="l"/>
                <a:tab pos="898525" algn="l"/>
                <a:tab pos="1347788" algn="l"/>
                <a:tab pos="1797050" algn="l"/>
              </a:tabLst>
              <a:defRPr>
                <a:solidFill>
                  <a:schemeClr val="tx1"/>
                </a:solidFill>
                <a:latin typeface="Arial" charset="0"/>
                <a:ea typeface="Microsoft YaHei" charset="-122"/>
              </a:defRPr>
            </a:lvl2pPr>
            <a:lvl3pPr eaLnBrk="0">
              <a:tabLst>
                <a:tab pos="449263" algn="l"/>
                <a:tab pos="898525" algn="l"/>
                <a:tab pos="1347788" algn="l"/>
                <a:tab pos="1797050" algn="l"/>
              </a:tabLst>
              <a:defRPr>
                <a:solidFill>
                  <a:schemeClr val="tx1"/>
                </a:solidFill>
                <a:latin typeface="Arial" charset="0"/>
                <a:ea typeface="Microsoft YaHei" charset="-122"/>
              </a:defRPr>
            </a:lvl3pPr>
            <a:lvl4pPr eaLnBrk="0">
              <a:tabLst>
                <a:tab pos="449263" algn="l"/>
                <a:tab pos="898525" algn="l"/>
                <a:tab pos="1347788" algn="l"/>
                <a:tab pos="1797050" algn="l"/>
              </a:tabLst>
              <a:defRPr>
                <a:solidFill>
                  <a:schemeClr val="tx1"/>
                </a:solidFill>
                <a:latin typeface="Arial" charset="0"/>
                <a:ea typeface="Microsoft YaHei" charset="-122"/>
              </a:defRPr>
            </a:lvl4pPr>
            <a:lvl5pPr eaLnBrk="0">
              <a:tabLst>
                <a:tab pos="449263" algn="l"/>
                <a:tab pos="898525" algn="l"/>
                <a:tab pos="1347788" algn="l"/>
                <a:tab pos="1797050"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9pPr>
          </a:lstStyle>
          <a:p>
            <a:pPr eaLnBrk="1"/>
            <a:r>
              <a:rPr lang="fr-FR" altLang="fr-FR" dirty="0">
                <a:solidFill>
                  <a:srgbClr val="000000"/>
                </a:solidFill>
              </a:rPr>
              <a:t>29/08/2023</a:t>
            </a:r>
          </a:p>
        </p:txBody>
      </p:sp>
      <p:pic>
        <p:nvPicPr>
          <p:cNvPr id="2150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5101"/>
            <a:ext cx="792038" cy="740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ustomShape 4"/>
          <p:cNvSpPr/>
          <p:nvPr/>
        </p:nvSpPr>
        <p:spPr>
          <a:xfrm>
            <a:off x="273050" y="1844824"/>
            <a:ext cx="8639944" cy="42673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216000" indent="-215640">
              <a:lnSpc>
                <a:spcPct val="100000"/>
              </a:lnSpc>
              <a:spcBef>
                <a:spcPts val="283"/>
              </a:spcBef>
              <a:spcAft>
                <a:spcPts val="1077"/>
              </a:spcAft>
              <a:buSzPct val="45000"/>
              <a:buFont typeface="Wingdings" charset="2"/>
              <a:buChar char=""/>
              <a:defRPr/>
            </a:pPr>
            <a:r>
              <a:rPr lang="fr-FR" sz="1700" b="1" spc="-1" dirty="0">
                <a:solidFill>
                  <a:srgbClr val="040404"/>
                </a:solidFill>
                <a:latin typeface="Arial" panose="020B0604020202020204" pitchFamily="34" charset="0"/>
                <a:cs typeface="Arial" panose="020B0604020202020204" pitchFamily="34" charset="0"/>
              </a:rPr>
              <a:t>Si possible co-financement</a:t>
            </a:r>
            <a:endParaRPr lang="fr-FR" sz="1700" spc="-1" dirty="0">
              <a:latin typeface="Arial" panose="020B0604020202020204" pitchFamily="34" charset="0"/>
              <a:cs typeface="Arial" panose="020B0604020202020204" pitchFamily="34" charset="0"/>
            </a:endParaRPr>
          </a:p>
          <a:p>
            <a:pPr marL="216000" indent="-215640">
              <a:lnSpc>
                <a:spcPct val="100000"/>
              </a:lnSpc>
              <a:spcBef>
                <a:spcPts val="283"/>
              </a:spcBef>
              <a:spcAft>
                <a:spcPts val="1077"/>
              </a:spcAft>
              <a:buSzPct val="45000"/>
              <a:buFont typeface="Wingdings" charset="2"/>
              <a:buChar char=""/>
              <a:defRPr/>
            </a:pPr>
            <a:r>
              <a:rPr lang="fr-FR" sz="1700" spc="-1" dirty="0">
                <a:solidFill>
                  <a:srgbClr val="040404"/>
                </a:solidFill>
                <a:latin typeface="Arial" panose="020B0604020202020204" pitchFamily="34" charset="0"/>
                <a:cs typeface="Arial" panose="020B0604020202020204" pitchFamily="34" charset="0"/>
              </a:rPr>
              <a:t>Budget et assiette des dépenses éligibles :</a:t>
            </a:r>
          </a:p>
          <a:p>
            <a:pPr marL="958950" lvl="1" indent="-215640">
              <a:lnSpc>
                <a:spcPct val="100000"/>
              </a:lnSpc>
              <a:spcBef>
                <a:spcPts val="283"/>
              </a:spcBef>
              <a:spcAft>
                <a:spcPts val="1077"/>
              </a:spcAft>
              <a:buSzPct val="45000"/>
              <a:buFont typeface="Wingdings" charset="2"/>
              <a:buChar char=""/>
              <a:defRPr/>
            </a:pPr>
            <a:r>
              <a:rPr lang="fr-FR" sz="1700" b="1" spc="-1" dirty="0">
                <a:solidFill>
                  <a:srgbClr val="0070C0"/>
                </a:solidFill>
                <a:latin typeface="Arial" panose="020B0604020202020204" pitchFamily="34" charset="0"/>
                <a:cs typeface="Arial" panose="020B0604020202020204" pitchFamily="34" charset="0"/>
              </a:rPr>
              <a:t>&gt; 100 000 € </a:t>
            </a:r>
            <a:r>
              <a:rPr lang="fr-FR" sz="1700" b="1" spc="-1" dirty="0">
                <a:solidFill>
                  <a:srgbClr val="040404"/>
                </a:solidFill>
                <a:latin typeface="Arial" panose="020B0604020202020204" pitchFamily="34" charset="0"/>
                <a:cs typeface="Arial" panose="020B0604020202020204" pitchFamily="34" charset="0"/>
              </a:rPr>
              <a:t>pour projets structurants visant à renforcer des actions de repérage et d’accompagnement existantes, la forme du consortium sera privilégiée,</a:t>
            </a:r>
          </a:p>
          <a:p>
            <a:pPr marL="958950" lvl="1" indent="-215640">
              <a:lnSpc>
                <a:spcPct val="100000"/>
              </a:lnSpc>
              <a:spcBef>
                <a:spcPts val="283"/>
              </a:spcBef>
              <a:spcAft>
                <a:spcPts val="1077"/>
              </a:spcAft>
              <a:buSzPct val="45000"/>
              <a:buFont typeface="Wingdings" charset="2"/>
              <a:buChar char=""/>
              <a:defRPr/>
            </a:pPr>
            <a:r>
              <a:rPr lang="fr-FR" sz="1700" b="1" spc="-1" dirty="0">
                <a:solidFill>
                  <a:srgbClr val="0070C0"/>
                </a:solidFill>
                <a:latin typeface="Arial" panose="020B0604020202020204" pitchFamily="34" charset="0"/>
                <a:cs typeface="Arial" panose="020B0604020202020204" pitchFamily="34" charset="0"/>
              </a:rPr>
              <a:t>&gt; 50 000€ </a:t>
            </a:r>
            <a:r>
              <a:rPr lang="fr-FR" sz="1700" b="1" spc="-1" dirty="0">
                <a:solidFill>
                  <a:srgbClr val="040404"/>
                </a:solidFill>
                <a:latin typeface="Arial" panose="020B0604020202020204" pitchFamily="34" charset="0"/>
                <a:cs typeface="Arial" panose="020B0604020202020204" pitchFamily="34" charset="0"/>
              </a:rPr>
              <a:t>pour les projets innovants sur des publics spécifiques très en rupture</a:t>
            </a:r>
          </a:p>
          <a:p>
            <a:pPr marL="216000" indent="-215640">
              <a:lnSpc>
                <a:spcPct val="100000"/>
              </a:lnSpc>
              <a:spcBef>
                <a:spcPts val="283"/>
              </a:spcBef>
              <a:spcAft>
                <a:spcPts val="1077"/>
              </a:spcAft>
              <a:buSzPct val="45000"/>
              <a:buFont typeface="Wingdings" charset="2"/>
              <a:buChar char=""/>
              <a:defRPr/>
            </a:pPr>
            <a:r>
              <a:rPr lang="fr-FR" sz="1700" spc="-1" dirty="0">
                <a:solidFill>
                  <a:srgbClr val="040404"/>
                </a:solidFill>
                <a:latin typeface="Arial" panose="020B0604020202020204" pitchFamily="34" charset="0"/>
                <a:cs typeface="Arial" panose="020B0604020202020204" pitchFamily="34" charset="0"/>
              </a:rPr>
              <a:t>Si consortium, </a:t>
            </a:r>
            <a:r>
              <a:rPr lang="fr-FR" sz="1700" spc="-1" dirty="0">
                <a:solidFill>
                  <a:srgbClr val="000000"/>
                </a:solidFill>
                <a:latin typeface="Arial" panose="020B0604020202020204" pitchFamily="34" charset="0"/>
                <a:cs typeface="Arial" panose="020B0604020202020204" pitchFamily="34" charset="0"/>
              </a:rPr>
              <a:t>présentation d’un </a:t>
            </a:r>
            <a:r>
              <a:rPr lang="fr-FR" sz="1700" b="1" spc="-1" dirty="0">
                <a:solidFill>
                  <a:srgbClr val="0070C0"/>
                </a:solidFill>
                <a:latin typeface="Arial" panose="020B0604020202020204" pitchFamily="34" charset="0"/>
                <a:cs typeface="Arial" panose="020B0604020202020204" pitchFamily="34" charset="0"/>
              </a:rPr>
              <a:t>budget ventilé par enveloppe associée aux différents volets</a:t>
            </a:r>
            <a:endParaRPr lang="fr-FR" sz="1700" spc="-1" dirty="0">
              <a:solidFill>
                <a:srgbClr val="0070C0"/>
              </a:solidFill>
              <a:latin typeface="Arial" panose="020B0604020202020204" pitchFamily="34" charset="0"/>
              <a:cs typeface="Arial" panose="020B0604020202020204" pitchFamily="34" charset="0"/>
            </a:endParaRPr>
          </a:p>
          <a:p>
            <a:pPr marL="216000" indent="-215640">
              <a:lnSpc>
                <a:spcPct val="100000"/>
              </a:lnSpc>
              <a:spcBef>
                <a:spcPts val="283"/>
              </a:spcBef>
              <a:spcAft>
                <a:spcPts val="1077"/>
              </a:spcAft>
              <a:buSzPct val="45000"/>
              <a:buFont typeface="Wingdings" charset="2"/>
              <a:buChar char=""/>
              <a:defRPr/>
            </a:pPr>
            <a:r>
              <a:rPr lang="fr-FR" sz="1700" b="1" spc="-1" dirty="0">
                <a:solidFill>
                  <a:srgbClr val="040404"/>
                </a:solidFill>
                <a:latin typeface="Arial" panose="020B0604020202020204" pitchFamily="34" charset="0"/>
                <a:cs typeface="Arial" panose="020B0604020202020204" pitchFamily="34" charset="0"/>
              </a:rPr>
              <a:t>Subvention versée au porteur de projet, chef de file du consortium </a:t>
            </a:r>
            <a:r>
              <a:rPr lang="fr-FR" sz="1700" spc="-1" dirty="0">
                <a:solidFill>
                  <a:srgbClr val="040404"/>
                </a:solidFill>
                <a:latin typeface="Arial" panose="020B0604020202020204" pitchFamily="34" charset="0"/>
                <a:cs typeface="Arial" panose="020B0604020202020204" pitchFamily="34" charset="0"/>
              </a:rPr>
              <a:t>le cas échéant, qui organise les partenariats entre les acteurs</a:t>
            </a:r>
            <a:endParaRPr lang="fr-FR" sz="1700" spc="-1" dirty="0">
              <a:latin typeface="Arial" panose="020B0604020202020204" pitchFamily="34" charset="0"/>
              <a:cs typeface="Arial" panose="020B0604020202020204" pitchFamily="34" charset="0"/>
            </a:endParaRPr>
          </a:p>
          <a:p>
            <a:pPr marL="216000" indent="-215640">
              <a:lnSpc>
                <a:spcPct val="100000"/>
              </a:lnSpc>
              <a:spcBef>
                <a:spcPts val="283"/>
              </a:spcBef>
              <a:spcAft>
                <a:spcPts val="1077"/>
              </a:spcAft>
              <a:buSzPct val="45000"/>
              <a:buFont typeface="Wingdings" charset="2"/>
              <a:buChar char=""/>
              <a:defRPr/>
            </a:pPr>
            <a:r>
              <a:rPr lang="fr-FR" sz="1700" b="1" spc="-1" dirty="0">
                <a:solidFill>
                  <a:srgbClr val="040404"/>
                </a:solidFill>
                <a:latin typeface="Arial" panose="020B0604020202020204" pitchFamily="34" charset="0"/>
                <a:cs typeface="Arial" panose="020B0604020202020204" pitchFamily="34" charset="0"/>
              </a:rPr>
              <a:t>Durée des projets : 2 ans </a:t>
            </a:r>
            <a:endParaRPr lang="fr-FR" sz="1700" spc="-1" dirty="0">
              <a:latin typeface="Arial" panose="020B0604020202020204" pitchFamily="34" charset="0"/>
              <a:cs typeface="Arial" panose="020B0604020202020204" pitchFamily="34" charset="0"/>
            </a:endParaRPr>
          </a:p>
          <a:p>
            <a:pPr marL="216000" indent="-215640">
              <a:lnSpc>
                <a:spcPct val="100000"/>
              </a:lnSpc>
              <a:spcBef>
                <a:spcPts val="283"/>
              </a:spcBef>
              <a:spcAft>
                <a:spcPts val="1077"/>
              </a:spcAft>
              <a:buSzPct val="45000"/>
              <a:buFont typeface="Wingdings" charset="2"/>
              <a:buChar char=""/>
              <a:defRPr/>
            </a:pPr>
            <a:r>
              <a:rPr lang="fr-FR" sz="1700" b="1" spc="-1" dirty="0">
                <a:solidFill>
                  <a:srgbClr val="040404"/>
                </a:solidFill>
                <a:latin typeface="Arial" panose="020B0604020202020204" pitchFamily="34" charset="0"/>
                <a:cs typeface="Arial" panose="020B0604020202020204" pitchFamily="34" charset="0"/>
              </a:rPr>
              <a:t>Les missions locales ne peuvent pas porter un projet, ni percevoir de crédits </a:t>
            </a:r>
            <a:r>
              <a:rPr lang="fr-FR" sz="1700" spc="-1" dirty="0">
                <a:solidFill>
                  <a:srgbClr val="040404"/>
                </a:solidFill>
                <a:latin typeface="Arial" panose="020B0604020202020204" pitchFamily="34" charset="0"/>
                <a:cs typeface="Arial" panose="020B0604020202020204" pitchFamily="34" charset="0"/>
              </a:rPr>
              <a:t>par les consortiums (mais peuvent participer au consortium)</a:t>
            </a:r>
            <a:endParaRPr lang="fr-FR" sz="1700" spc="-1" dirty="0">
              <a:latin typeface="Arial" panose="020B0604020202020204" pitchFamily="34" charset="0"/>
              <a:cs typeface="Arial" panose="020B0604020202020204" pitchFamily="34" charset="0"/>
            </a:endParaRPr>
          </a:p>
          <a:p>
            <a:pPr>
              <a:lnSpc>
                <a:spcPct val="100000"/>
              </a:lnSpc>
              <a:spcBef>
                <a:spcPts val="283"/>
              </a:spcBef>
              <a:spcAft>
                <a:spcPts val="1077"/>
              </a:spcAft>
              <a:defRPr/>
            </a:pPr>
            <a:endParaRPr lang="fr-FR" sz="1300" spc="-1" dirty="0"/>
          </a:p>
        </p:txBody>
      </p:sp>
      <p:sp>
        <p:nvSpPr>
          <p:cNvPr id="10" name="CustomShape 3"/>
          <p:cNvSpPr/>
          <p:nvPr/>
        </p:nvSpPr>
        <p:spPr>
          <a:xfrm>
            <a:off x="1331640" y="1195972"/>
            <a:ext cx="7095070" cy="33443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9360" indent="85680">
              <a:lnSpc>
                <a:spcPct val="100000"/>
              </a:lnSpc>
              <a:spcBef>
                <a:spcPts val="400"/>
              </a:spcBef>
              <a:spcAft>
                <a:spcPts val="799"/>
              </a:spcAft>
              <a:defRPr/>
            </a:pPr>
            <a:r>
              <a:rPr lang="fr-FR" sz="2400" b="1" spc="-1" dirty="0">
                <a:ea typeface="DejaVu Sans"/>
              </a:rPr>
              <a:t>Budget et règles de financement</a:t>
            </a:r>
            <a:endParaRPr lang="fr-FR" sz="2400" spc="-1" dirty="0"/>
          </a:p>
        </p:txBody>
      </p:sp>
      <p:sp>
        <p:nvSpPr>
          <p:cNvPr id="7" name="Rectangle à coins arrondis 6"/>
          <p:cNvSpPr/>
          <p:nvPr/>
        </p:nvSpPr>
        <p:spPr>
          <a:xfrm>
            <a:off x="2235871" y="546411"/>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16841"/>
            <a:ext cx="692696" cy="692696"/>
          </a:xfrm>
          <a:prstGeom prst="rect">
            <a:avLst/>
          </a:prstGeom>
        </p:spPr>
      </p:pic>
    </p:spTree>
    <p:extLst>
      <p:ext uri="{BB962C8B-B14F-4D97-AF65-F5344CB8AC3E}">
        <p14:creationId xmlns:p14="http://schemas.microsoft.com/office/powerpoint/2010/main" val="377096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13/05/2022</a:t>
            </a:r>
          </a:p>
          <a:p>
            <a:endParaRPr lang="fr-FR" cap="all" dirty="0"/>
          </a:p>
        </p:txBody>
      </p:sp>
      <p:sp>
        <p:nvSpPr>
          <p:cNvPr id="4" name="Titre 3"/>
          <p:cNvSpPr>
            <a:spLocks noGrp="1"/>
          </p:cNvSpPr>
          <p:nvPr>
            <p:ph type="title"/>
          </p:nvPr>
        </p:nvSpPr>
        <p:spPr>
          <a:xfrm>
            <a:off x="359999" y="250916"/>
            <a:ext cx="8424000" cy="6128284"/>
          </a:xfrm>
        </p:spPr>
        <p:txBody>
          <a:bodyPr>
            <a:normAutofit/>
          </a:bodyPr>
          <a:lstStyle/>
          <a:p>
            <a:pPr marL="0" indent="0" algn="l">
              <a:buNone/>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600" dirty="0">
                <a:solidFill>
                  <a:schemeClr val="tx1"/>
                </a:solidFill>
                <a:latin typeface="Arial" panose="020B0604020202020204" pitchFamily="34" charset="0"/>
                <a:cs typeface="Arial" panose="020B0604020202020204" pitchFamily="34" charset="0"/>
              </a:rPr>
            </a:br>
            <a:br>
              <a:rPr lang="fr-FR" sz="4000" b="1" dirty="0">
                <a:solidFill>
                  <a:schemeClr val="tx1"/>
                </a:solidFill>
              </a:rPr>
            </a:br>
            <a:br>
              <a:rPr lang="fr-FR" dirty="0"/>
            </a:br>
            <a:r>
              <a:rPr lang="fr-FR" sz="3000" dirty="0"/>
              <a:t>Les 1</a:t>
            </a:r>
            <a:r>
              <a:rPr lang="fr-FR" sz="3000" baseline="30000" dirty="0"/>
              <a:t>ers</a:t>
            </a:r>
            <a:r>
              <a:rPr lang="fr-FR" sz="3000" dirty="0"/>
              <a:t> contours annoncés par le projet de décret et le dossier de presse</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16</a:t>
            </a:fld>
            <a:endParaRPr lang="fr-FR" dirty="0"/>
          </a:p>
        </p:txBody>
      </p:sp>
      <p:sp>
        <p:nvSpPr>
          <p:cNvPr id="6" name="Espace réservé du pied de page 5"/>
          <p:cNvSpPr>
            <a:spLocks noGrp="1"/>
          </p:cNvSpPr>
          <p:nvPr>
            <p:ph type="ftr" sz="quarter" idx="3"/>
          </p:nvPr>
        </p:nvSpPr>
        <p:spPr>
          <a:xfrm>
            <a:off x="2710227" y="100013"/>
            <a:ext cx="6336954" cy="687214"/>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pic>
        <p:nvPicPr>
          <p:cNvPr id="27" name="Image 26"/>
          <p:cNvPicPr>
            <a:picLocks noChangeAspect="1"/>
          </p:cNvPicPr>
          <p:nvPr/>
        </p:nvPicPr>
        <p:blipFill>
          <a:blip r:embed="rId3"/>
          <a:stretch>
            <a:fillRect/>
          </a:stretch>
        </p:blipFill>
        <p:spPr>
          <a:xfrm>
            <a:off x="248247" y="944563"/>
            <a:ext cx="8747674" cy="5326881"/>
          </a:xfrm>
          <a:prstGeom prst="rect">
            <a:avLst/>
          </a:prstGeom>
        </p:spPr>
      </p:pic>
    </p:spTree>
    <p:extLst>
      <p:ext uri="{BB962C8B-B14F-4D97-AF65-F5344CB8AC3E}">
        <p14:creationId xmlns:p14="http://schemas.microsoft.com/office/powerpoint/2010/main" val="263020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733122C9-A0B9-462F-8757-0847AD287B63}" type="slidenum">
              <a:rPr lang="fr-FR" smtClean="0"/>
              <a:pPr/>
              <a:t>17</a:t>
            </a:fld>
            <a:endParaRPr lang="fr-FR" dirty="0"/>
          </a:p>
        </p:txBody>
      </p:sp>
      <p:sp>
        <p:nvSpPr>
          <p:cNvPr id="6" name="Espace réservé du pied de page 5"/>
          <p:cNvSpPr>
            <a:spLocks noGrp="1"/>
          </p:cNvSpPr>
          <p:nvPr>
            <p:ph type="ftr" sz="quarter" idx="3"/>
          </p:nvPr>
        </p:nvSpPr>
        <p:spPr>
          <a:xfrm>
            <a:off x="2699542" y="44624"/>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36833" y="106321"/>
            <a:ext cx="930774" cy="740701"/>
          </a:xfrm>
          <a:prstGeom prst="rect">
            <a:avLst/>
          </a:prstGeom>
          <a:noFill/>
        </p:spPr>
      </p:pic>
      <p:sp>
        <p:nvSpPr>
          <p:cNvPr id="9" name="Rectangle à coins arrondis 8"/>
          <p:cNvSpPr/>
          <p:nvPr/>
        </p:nvSpPr>
        <p:spPr>
          <a:xfrm>
            <a:off x="1722659" y="1357590"/>
            <a:ext cx="5328592"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Modalités de contrôle et </a:t>
            </a:r>
            <a:r>
              <a:rPr lang="fr-FR" sz="2400" b="1" dirty="0" err="1">
                <a:solidFill>
                  <a:schemeClr val="tx1"/>
                </a:solidFill>
              </a:rPr>
              <a:t>reporting</a:t>
            </a:r>
            <a:endParaRPr lang="fr-FR" sz="2400" b="1" dirty="0">
              <a:solidFill>
                <a:schemeClr val="tx1"/>
              </a:solidFill>
            </a:endParaRPr>
          </a:p>
        </p:txBody>
      </p:sp>
      <p:sp>
        <p:nvSpPr>
          <p:cNvPr id="10" name="Titre 3"/>
          <p:cNvSpPr txBox="1">
            <a:spLocks/>
          </p:cNvSpPr>
          <p:nvPr/>
        </p:nvSpPr>
        <p:spPr bwMode="gray">
          <a:xfrm>
            <a:off x="323528" y="1916832"/>
            <a:ext cx="8568952" cy="482453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vert="horz" lIns="0" tIns="45720" rIns="91440" bIns="360000" rtlCol="0" anchor="ctr" anchorCtr="0">
            <a:normAutofit fontScale="75000" lnSpcReduction="20000"/>
          </a:bodyPr>
          <a:lstStyle>
            <a:lvl1pPr marL="396000" indent="-396000" algn="ctr" defTabSz="914400" rtl="0" eaLnBrk="1" latinLnBrk="0" hangingPunct="1">
              <a:spcBef>
                <a:spcPct val="0"/>
              </a:spcBef>
              <a:buFont typeface="+mj-lt"/>
              <a:buAutoNum type="arabicPeriod"/>
              <a:defRPr sz="3250" kern="1200">
                <a:solidFill>
                  <a:schemeClr val="bg1"/>
                </a:solidFill>
                <a:latin typeface="+mj-lt"/>
                <a:ea typeface="+mj-ea"/>
                <a:cs typeface="+mj-cs"/>
              </a:defRPr>
            </a:lvl1pPr>
          </a:lstStyle>
          <a:p>
            <a:pPr marL="342900" indent="-342900" algn="l">
              <a:buFont typeface="Wingdings" panose="05000000000000000000" pitchFamily="2" charset="2"/>
              <a:buChar char="§"/>
            </a:pPr>
            <a:r>
              <a:rPr lang="fr-FR" sz="2300" dirty="0">
                <a:solidFill>
                  <a:schemeClr val="tx1"/>
                </a:solidFill>
              </a:rPr>
              <a:t>Pilotage : </a:t>
            </a:r>
            <a:r>
              <a:rPr lang="fr-FR" sz="2300" b="1" dirty="0">
                <a:solidFill>
                  <a:schemeClr val="tx1"/>
                </a:solidFill>
              </a:rPr>
              <a:t>au minimum 1 COPIL par </a:t>
            </a:r>
            <a:r>
              <a:rPr lang="fr-FR" sz="2300" dirty="0">
                <a:solidFill>
                  <a:schemeClr val="tx1"/>
                </a:solidFill>
              </a:rPr>
              <a:t>an réunissant porteur + ML + DRIEETS</a:t>
            </a:r>
            <a:endParaRPr lang="fr-FR" sz="1500" dirty="0">
              <a:solidFill>
                <a:schemeClr val="tx1"/>
              </a:solidFill>
            </a:endParaRPr>
          </a:p>
          <a:p>
            <a:pPr marL="285750" indent="-285750" algn="l">
              <a:buFont typeface="Wingdings" panose="05000000000000000000" pitchFamily="2" charset="2"/>
              <a:buChar char="§"/>
            </a:pPr>
            <a:endParaRPr lang="fr-FR" sz="1500" dirty="0">
              <a:solidFill>
                <a:schemeClr val="tx1"/>
              </a:solidFill>
            </a:endParaRPr>
          </a:p>
          <a:p>
            <a:pPr marL="285750" indent="-285750" algn="l">
              <a:buFont typeface="Wingdings" panose="05000000000000000000" pitchFamily="2" charset="2"/>
              <a:buChar char="§"/>
            </a:pPr>
            <a:r>
              <a:rPr lang="fr-FR" sz="2300" dirty="0">
                <a:solidFill>
                  <a:schemeClr val="tx1"/>
                </a:solidFill>
              </a:rPr>
              <a:t>Un </a:t>
            </a:r>
            <a:r>
              <a:rPr lang="fr-FR" sz="2300" b="1" dirty="0">
                <a:solidFill>
                  <a:schemeClr val="tx1"/>
                </a:solidFill>
              </a:rPr>
              <a:t>bilan quantitatif et qualitatif tous les six mois </a:t>
            </a:r>
            <a:r>
              <a:rPr lang="fr-FR" sz="2300" dirty="0">
                <a:solidFill>
                  <a:schemeClr val="tx1"/>
                </a:solidFill>
              </a:rPr>
              <a:t>(annexe 1 de la convention, livrables attendus) : </a:t>
            </a:r>
            <a:r>
              <a:rPr lang="fr-FR" sz="2300" i="1" dirty="0">
                <a:solidFill>
                  <a:schemeClr val="tx1"/>
                </a:solidFill>
              </a:rPr>
              <a:t>un compte rendu opérationnel et financier semestriel est transmis à la DRIEETS à compter de la date de la notification de la convention.</a:t>
            </a:r>
          </a:p>
          <a:p>
            <a:pPr marL="285750" indent="-285750" algn="l">
              <a:buFont typeface="Wingdings" panose="05000000000000000000" pitchFamily="2" charset="2"/>
              <a:buChar char="§"/>
            </a:pPr>
            <a:endParaRPr lang="fr-FR" sz="2300" dirty="0">
              <a:solidFill>
                <a:schemeClr val="tx1"/>
              </a:solidFill>
            </a:endParaRPr>
          </a:p>
          <a:p>
            <a:pPr marL="285750" indent="-285750" algn="l">
              <a:buFont typeface="Wingdings" panose="05000000000000000000" pitchFamily="2" charset="2"/>
              <a:buChar char="§"/>
            </a:pPr>
            <a:r>
              <a:rPr lang="fr-FR" sz="2300" dirty="0" err="1">
                <a:solidFill>
                  <a:schemeClr val="tx1"/>
                </a:solidFill>
              </a:rPr>
              <a:t>Reporting</a:t>
            </a:r>
            <a:r>
              <a:rPr lang="fr-FR" sz="2300" dirty="0">
                <a:solidFill>
                  <a:schemeClr val="tx1"/>
                </a:solidFill>
              </a:rPr>
              <a:t> : </a:t>
            </a:r>
          </a:p>
          <a:p>
            <a:pPr marL="285750" indent="-285750" algn="l">
              <a:buFont typeface="Wingdings" panose="05000000000000000000" pitchFamily="2" charset="2"/>
              <a:buChar char="§"/>
            </a:pPr>
            <a:endParaRPr lang="fr-FR" sz="2300" dirty="0">
              <a:solidFill>
                <a:schemeClr val="tx1"/>
              </a:solidFill>
            </a:endParaRPr>
          </a:p>
          <a:p>
            <a:pPr marL="861300" lvl="2" indent="-342900">
              <a:buFont typeface="Arial" panose="020B0604020202020204" pitchFamily="34" charset="0"/>
              <a:buChar char="•"/>
            </a:pPr>
            <a:r>
              <a:rPr lang="fr-FR" sz="2000" b="1" dirty="0">
                <a:solidFill>
                  <a:schemeClr val="tx1"/>
                </a:solidFill>
              </a:rPr>
              <a:t>Engagement du porteur à renseigner des indicateurs de suivi </a:t>
            </a:r>
            <a:r>
              <a:rPr lang="fr-FR" sz="2000" dirty="0">
                <a:solidFill>
                  <a:schemeClr val="tx1"/>
                </a:solidFill>
              </a:rPr>
              <a:t>(liste détaillée en annexe 6 du cahier des charges) : bénéficiaires, besoins des jeunes, parcours, solutions</a:t>
            </a:r>
          </a:p>
          <a:p>
            <a:pPr marL="861300" lvl="2" indent="-342900">
              <a:spcBef>
                <a:spcPts val="600"/>
              </a:spcBef>
              <a:buFont typeface="Arial" panose="020B0604020202020204" pitchFamily="34" charset="0"/>
              <a:buChar char="•"/>
            </a:pPr>
            <a:r>
              <a:rPr lang="fr-FR" sz="2000" dirty="0">
                <a:solidFill>
                  <a:schemeClr val="tx1"/>
                </a:solidFill>
              </a:rPr>
              <a:t>Les porteurs doivent </a:t>
            </a:r>
            <a:r>
              <a:rPr lang="fr-FR" sz="2000" b="1" dirty="0">
                <a:solidFill>
                  <a:schemeClr val="tx1"/>
                </a:solidFill>
              </a:rPr>
              <a:t>renseigner le collecteur de données DGEFP (collecte trimestriel)</a:t>
            </a:r>
          </a:p>
          <a:p>
            <a:pPr marL="861300" lvl="2" indent="-342900">
              <a:spcBef>
                <a:spcPts val="600"/>
              </a:spcBef>
              <a:buFont typeface="Arial" panose="020B0604020202020204" pitchFamily="34" charset="0"/>
              <a:buChar char="•"/>
            </a:pPr>
            <a:r>
              <a:rPr lang="fr-FR" sz="2000" dirty="0"/>
              <a:t>En parallèle Les ML intègrent les CEJ JR signés dans leurs SI en précisant le porteur qui a signé le CEJ JR</a:t>
            </a:r>
            <a:endParaRPr lang="fr-FR" sz="2000" dirty="0">
              <a:solidFill>
                <a:schemeClr val="tx1"/>
              </a:solidFill>
            </a:endParaRPr>
          </a:p>
          <a:p>
            <a:pPr marL="861300" lvl="2" indent="-342900">
              <a:spcBef>
                <a:spcPts val="600"/>
              </a:spcBef>
              <a:buFont typeface="Arial" panose="020B0604020202020204" pitchFamily="34" charset="0"/>
              <a:buChar char="•"/>
            </a:pPr>
            <a:endParaRPr lang="fr-FR" sz="2000" dirty="0">
              <a:solidFill>
                <a:schemeClr val="tx1"/>
              </a:solidFill>
            </a:endParaRPr>
          </a:p>
          <a:p>
            <a:pPr marL="285750" indent="-285750" algn="l">
              <a:buFont typeface="Wingdings" panose="05000000000000000000" pitchFamily="2" charset="2"/>
              <a:buChar char="§"/>
            </a:pPr>
            <a:r>
              <a:rPr lang="fr-FR" sz="2300" dirty="0">
                <a:solidFill>
                  <a:schemeClr val="tx1"/>
                </a:solidFill>
              </a:rPr>
              <a:t>Des modalités de </a:t>
            </a:r>
            <a:r>
              <a:rPr lang="fr-FR" sz="2300" b="1" dirty="0">
                <a:solidFill>
                  <a:schemeClr val="tx1"/>
                </a:solidFill>
              </a:rPr>
              <a:t>financement en 3 temps </a:t>
            </a:r>
            <a:r>
              <a:rPr lang="fr-FR" sz="2300" dirty="0">
                <a:solidFill>
                  <a:schemeClr val="tx1"/>
                </a:solidFill>
              </a:rPr>
              <a:t>: </a:t>
            </a:r>
          </a:p>
          <a:p>
            <a:pPr marL="804150" lvl="2" indent="-285750">
              <a:spcBef>
                <a:spcPts val="600"/>
              </a:spcBef>
              <a:buFont typeface="Arial" panose="020B0604020202020204" pitchFamily="34" charset="0"/>
              <a:buChar char="•"/>
            </a:pPr>
            <a:r>
              <a:rPr lang="fr-FR" sz="2000" dirty="0"/>
              <a:t>versement de </a:t>
            </a:r>
            <a:r>
              <a:rPr lang="fr-FR" sz="2000" b="1" dirty="0"/>
              <a:t>50 % </a:t>
            </a:r>
            <a:r>
              <a:rPr lang="fr-FR" sz="2000" dirty="0"/>
              <a:t>du montant prévisionnel indiqué pour chaque volet</a:t>
            </a:r>
          </a:p>
          <a:p>
            <a:pPr marL="804150" lvl="2" indent="-285750">
              <a:spcBef>
                <a:spcPts val="600"/>
              </a:spcBef>
              <a:buFont typeface="Arial" panose="020B0604020202020204" pitchFamily="34" charset="0"/>
              <a:buChar char="•"/>
            </a:pPr>
            <a:r>
              <a:rPr lang="fr-FR" sz="2000" dirty="0"/>
              <a:t>Un versement intermédiaire de </a:t>
            </a:r>
            <a:r>
              <a:rPr lang="fr-FR" sz="2000" b="1" dirty="0"/>
              <a:t>20 %</a:t>
            </a:r>
            <a:r>
              <a:rPr lang="fr-FR" sz="2000" dirty="0"/>
              <a:t> à mi-parcours, après la remise d’un rapport intermédiaire et d’un état des dépenses engagées par le porteur de projet</a:t>
            </a:r>
          </a:p>
          <a:p>
            <a:pPr marL="804150" lvl="2" indent="-285750">
              <a:spcBef>
                <a:spcPts val="600"/>
              </a:spcBef>
              <a:buFont typeface="Arial" panose="020B0604020202020204" pitchFamily="34" charset="0"/>
              <a:buChar char="•"/>
            </a:pPr>
            <a:r>
              <a:rPr lang="fr-FR" sz="2000" dirty="0"/>
              <a:t>Un solde de </a:t>
            </a:r>
            <a:r>
              <a:rPr lang="fr-FR" sz="2000" b="1" dirty="0"/>
              <a:t>30 %</a:t>
            </a:r>
            <a:r>
              <a:rPr lang="fr-FR" sz="2000" dirty="0"/>
              <a:t> versé sur présentation d’un rapport final et au regard du niveau de l’atteinte des objectifs prévisionnels de jeunes repérés et des entrées en CEJ.</a:t>
            </a:r>
            <a:endParaRPr lang="fr-FR" sz="850" dirty="0"/>
          </a:p>
        </p:txBody>
      </p:sp>
      <p:sp>
        <p:nvSpPr>
          <p:cNvPr id="12" name="Rectangle à coins arrondis 11"/>
          <p:cNvSpPr/>
          <p:nvPr/>
        </p:nvSpPr>
        <p:spPr>
          <a:xfrm>
            <a:off x="2123728" y="811597"/>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720872"/>
            <a:ext cx="1267968" cy="1267968"/>
          </a:xfrm>
          <a:prstGeom prst="rect">
            <a:avLst/>
          </a:prstGeom>
        </p:spPr>
      </p:pic>
    </p:spTree>
    <p:extLst>
      <p:ext uri="{BB962C8B-B14F-4D97-AF65-F5344CB8AC3E}">
        <p14:creationId xmlns:p14="http://schemas.microsoft.com/office/powerpoint/2010/main" val="142030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59999" y="250916"/>
            <a:ext cx="8424000" cy="6128284"/>
          </a:xfrm>
        </p:spPr>
        <p:txBody>
          <a:bodyPr>
            <a:normAutofit fontScale="90000"/>
          </a:bodyPr>
          <a:lstStyle/>
          <a:p>
            <a:pPr marL="285750" indent="-285750" algn="l">
              <a:buFont typeface="Wingdings" panose="05000000000000000000" pitchFamily="2" charset="2"/>
              <a:buChar char="Ø"/>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r>
              <a:rPr lang="fr-FR" sz="1800" dirty="0">
                <a:solidFill>
                  <a:schemeClr val="tx1"/>
                </a:solidFill>
              </a:rPr>
              <a:t>		</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dirty="0"/>
            </a:b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18</a:t>
            </a:fld>
            <a:endParaRPr lang="fr-FR" dirty="0"/>
          </a:p>
        </p:txBody>
      </p:sp>
      <p:sp>
        <p:nvSpPr>
          <p:cNvPr id="6" name="Espace réservé du pied de page 5"/>
          <p:cNvSpPr>
            <a:spLocks noGrp="1"/>
          </p:cNvSpPr>
          <p:nvPr>
            <p:ph type="ftr" sz="quarter" idx="3"/>
          </p:nvPr>
        </p:nvSpPr>
        <p:spPr>
          <a:xfrm>
            <a:off x="2627532" y="103388"/>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a:t>
            </a:r>
          </a:p>
        </p:txBody>
      </p:sp>
      <p:sp>
        <p:nvSpPr>
          <p:cNvPr id="9" name="Rectangle à coins arrondis 8"/>
          <p:cNvSpPr/>
          <p:nvPr/>
        </p:nvSpPr>
        <p:spPr>
          <a:xfrm>
            <a:off x="2339752" y="1484784"/>
            <a:ext cx="4968552"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Critères de recevabilité des dossiers</a:t>
            </a:r>
          </a:p>
        </p:txBody>
      </p:sp>
      <p:sp>
        <p:nvSpPr>
          <p:cNvPr id="2" name="Rectangle 1"/>
          <p:cNvSpPr/>
          <p:nvPr/>
        </p:nvSpPr>
        <p:spPr>
          <a:xfrm>
            <a:off x="2123728" y="2060848"/>
            <a:ext cx="6480720" cy="812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Arial" panose="020B0604020202020204" pitchFamily="34" charset="0"/>
                <a:cs typeface="Arial" panose="020B0604020202020204" pitchFamily="34" charset="0"/>
              </a:rPr>
              <a:t>Toute personne morale, publique ou privée, justifiant d’au mois deux ans d’existence, avec une santé financière saine</a:t>
            </a:r>
          </a:p>
        </p:txBody>
      </p:sp>
      <p:sp>
        <p:nvSpPr>
          <p:cNvPr id="12" name="Rectangle 11"/>
          <p:cNvSpPr/>
          <p:nvPr/>
        </p:nvSpPr>
        <p:spPr>
          <a:xfrm>
            <a:off x="2123728" y="2924944"/>
            <a:ext cx="648072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Arial" panose="020B0604020202020204" pitchFamily="34" charset="0"/>
                <a:cs typeface="Arial" panose="020B0604020202020204" pitchFamily="34" charset="0"/>
              </a:rPr>
              <a:t>En capacité d’aller vers les jeunes en rupture et de proposer, seul ou en consortium, des actions complémentaires à l’offre de service existante.  </a:t>
            </a:r>
          </a:p>
          <a:p>
            <a:r>
              <a:rPr lang="fr-FR" b="1" dirty="0">
                <a:solidFill>
                  <a:schemeClr val="tx1"/>
                </a:solidFill>
                <a:latin typeface="Arial" panose="020B0604020202020204" pitchFamily="34" charset="0"/>
                <a:cs typeface="Arial" panose="020B0604020202020204" pitchFamily="34" charset="0"/>
              </a:rPr>
              <a:t>Accord de consortium à verser</a:t>
            </a:r>
          </a:p>
        </p:txBody>
      </p:sp>
      <p:sp>
        <p:nvSpPr>
          <p:cNvPr id="13" name="Rectangle 12"/>
          <p:cNvSpPr/>
          <p:nvPr/>
        </p:nvSpPr>
        <p:spPr>
          <a:xfrm>
            <a:off x="2048693" y="4293096"/>
            <a:ext cx="6480720" cy="870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Arial" panose="020B0604020202020204" pitchFamily="34" charset="0"/>
                <a:cs typeface="Arial" panose="020B0604020202020204" pitchFamily="34" charset="0"/>
              </a:rPr>
              <a:t>Le projet s’inscrit et se construit  en lien avec une mission locale : </a:t>
            </a:r>
            <a:r>
              <a:rPr lang="fr-FR" b="1" dirty="0">
                <a:solidFill>
                  <a:schemeClr val="tx1"/>
                </a:solidFill>
                <a:latin typeface="Arial" panose="020B0604020202020204" pitchFamily="34" charset="0"/>
                <a:cs typeface="Arial" panose="020B0604020202020204" pitchFamily="34" charset="0"/>
              </a:rPr>
              <a:t>Lettre d’intention à verser</a:t>
            </a:r>
            <a:endParaRPr lang="fr-FR"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2123728" y="5373216"/>
            <a:ext cx="6405685"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Arial" panose="020B0604020202020204" pitchFamily="34" charset="0"/>
                <a:cs typeface="Arial" panose="020B0604020202020204" pitchFamily="34" charset="0"/>
              </a:rPr>
              <a:t>Les missions locales ne sont pas éligibles en tant que porteurs de projet mais </a:t>
            </a:r>
            <a:r>
              <a:rPr lang="fr-FR" b="1" dirty="0">
                <a:solidFill>
                  <a:schemeClr val="tx1"/>
                </a:solidFill>
                <a:latin typeface="Arial" panose="020B0604020202020204" pitchFamily="34" charset="0"/>
                <a:cs typeface="Arial" panose="020B0604020202020204" pitchFamily="34" charset="0"/>
              </a:rPr>
              <a:t>possibilité d’intégrer un consortium ou un partenariat</a:t>
            </a:r>
            <a:r>
              <a:rPr lang="fr-FR" dirty="0">
                <a:solidFill>
                  <a:schemeClr val="tx1"/>
                </a:solidFill>
                <a:latin typeface="Arial" panose="020B0604020202020204" pitchFamily="34" charset="0"/>
                <a:cs typeface="Arial" panose="020B0604020202020204" pitchFamily="34" charset="0"/>
              </a:rPr>
              <a:t> (sans rétrocession financière)</a:t>
            </a: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912" y="2204864"/>
            <a:ext cx="567507" cy="567507"/>
          </a:xfrm>
          <a:prstGeom prst="rect">
            <a:avLst/>
          </a:prstGeom>
        </p:spPr>
      </p:pic>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284984"/>
            <a:ext cx="567507" cy="567507"/>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437112"/>
            <a:ext cx="567507" cy="567507"/>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5405511"/>
            <a:ext cx="774291" cy="774291"/>
          </a:xfrm>
          <a:prstGeom prst="rect">
            <a:avLst/>
          </a:prstGeom>
        </p:spPr>
      </p:pic>
    </p:spTree>
    <p:extLst>
      <p:ext uri="{BB962C8B-B14F-4D97-AF65-F5344CB8AC3E}">
        <p14:creationId xmlns:p14="http://schemas.microsoft.com/office/powerpoint/2010/main" val="4275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1110286" y="1946694"/>
            <a:ext cx="7673712" cy="4450148"/>
          </a:xfrm>
        </p:spPr>
        <p:txBody>
          <a:bodyPr>
            <a:normAutofit fontScale="90000"/>
          </a:bodyPr>
          <a:lstStyle/>
          <a:p>
            <a:pPr marL="285750" indent="-285750" algn="l">
              <a:buFont typeface="Wingdings" panose="05000000000000000000" pitchFamily="2" charset="2"/>
              <a:buChar char="Ø"/>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20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Date limite de candidature sur Démarches simplifiées  : </a:t>
            </a:r>
            <a:br>
              <a:rPr lang="fr-FR" sz="2000" dirty="0">
                <a:solidFill>
                  <a:schemeClr val="tx1"/>
                </a:solidFill>
                <a:latin typeface="Arial" panose="020B0604020202020204" pitchFamily="34" charset="0"/>
                <a:cs typeface="Arial" panose="020B0604020202020204" pitchFamily="34" charset="0"/>
              </a:rPr>
            </a:br>
            <a:r>
              <a:rPr lang="fr-FR" sz="2700" b="1" dirty="0">
                <a:solidFill>
                  <a:schemeClr val="tx1"/>
                </a:solidFill>
                <a:latin typeface="Arial" panose="020B0604020202020204" pitchFamily="34" charset="0"/>
                <a:cs typeface="Arial" panose="020B0604020202020204" pitchFamily="34" charset="0"/>
              </a:rPr>
              <a:t>Jusqu’au 4 octobre 2023 (20h, heure de Paris)</a:t>
            </a:r>
            <a:br>
              <a:rPr lang="fr-FR" sz="27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Comité de sélection : </a:t>
            </a:r>
            <a:br>
              <a:rPr lang="fr-FR" sz="2000" dirty="0">
                <a:solidFill>
                  <a:schemeClr val="tx1"/>
                </a:solidFill>
                <a:latin typeface="Arial" panose="020B0604020202020204" pitchFamily="34" charset="0"/>
                <a:cs typeface="Arial" panose="020B0604020202020204" pitchFamily="34" charset="0"/>
              </a:rPr>
            </a:br>
            <a:r>
              <a:rPr lang="fr-FR" sz="2700" b="1" dirty="0">
                <a:solidFill>
                  <a:schemeClr val="tx1"/>
                </a:solidFill>
                <a:latin typeface="Arial" panose="020B0604020202020204" pitchFamily="34" charset="0"/>
                <a:cs typeface="Arial" panose="020B0604020202020204" pitchFamily="34" charset="0"/>
              </a:rPr>
              <a:t>Mi-fin octobre 2023</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Démarrage des projets : </a:t>
            </a:r>
            <a:br>
              <a:rPr lang="fr-FR" sz="2000" dirty="0">
                <a:solidFill>
                  <a:schemeClr val="tx1"/>
                </a:solidFill>
                <a:latin typeface="Arial" panose="020B0604020202020204" pitchFamily="34" charset="0"/>
                <a:cs typeface="Arial" panose="020B0604020202020204" pitchFamily="34" charset="0"/>
              </a:rPr>
            </a:br>
            <a:r>
              <a:rPr lang="fr-FR" sz="2700" b="1" dirty="0">
                <a:solidFill>
                  <a:schemeClr val="tx1"/>
                </a:solidFill>
                <a:latin typeface="Arial" panose="020B0604020202020204" pitchFamily="34" charset="0"/>
                <a:cs typeface="Arial" panose="020B0604020202020204" pitchFamily="34" charset="0"/>
              </a:rPr>
              <a:t>Décembre 2023</a:t>
            </a:r>
            <a:br>
              <a:rPr lang="fr-FR" sz="27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Durée maximale des projets :</a:t>
            </a:r>
            <a:br>
              <a:rPr lang="fr-FR" sz="2000" dirty="0">
                <a:solidFill>
                  <a:schemeClr val="tx1"/>
                </a:solidFill>
                <a:latin typeface="Arial" panose="020B0604020202020204" pitchFamily="34" charset="0"/>
                <a:cs typeface="Arial" panose="020B0604020202020204" pitchFamily="34" charset="0"/>
              </a:rPr>
            </a:br>
            <a:r>
              <a:rPr lang="fr-FR" sz="2000" b="1" dirty="0">
                <a:solidFill>
                  <a:schemeClr val="tx1"/>
                </a:solidFill>
                <a:latin typeface="Arial" panose="020B0604020202020204" pitchFamily="34" charset="0"/>
                <a:cs typeface="Arial" panose="020B0604020202020204" pitchFamily="34" charset="0"/>
              </a:rPr>
              <a:t> </a:t>
            </a:r>
            <a:r>
              <a:rPr lang="fr-FR" sz="2700" b="1" dirty="0">
                <a:solidFill>
                  <a:schemeClr val="tx1"/>
                </a:solidFill>
                <a:latin typeface="Arial" panose="020B0604020202020204" pitchFamily="34" charset="0"/>
                <a:cs typeface="Arial" panose="020B0604020202020204" pitchFamily="34" charset="0"/>
              </a:rPr>
              <a:t>2 ans</a:t>
            </a:r>
            <a:br>
              <a:rPr lang="fr-FR" sz="2700" b="1" dirty="0">
                <a:solidFill>
                  <a:schemeClr val="tx1"/>
                </a:solidFill>
                <a:latin typeface="Arial" panose="020B0604020202020204" pitchFamily="34" charset="0"/>
                <a:cs typeface="Arial" panose="020B0604020202020204" pitchFamily="34" charset="0"/>
              </a:rPr>
            </a:br>
            <a:br>
              <a:rPr lang="fr-FR" sz="2700" b="1" dirty="0">
                <a:solidFill>
                  <a:schemeClr val="tx1"/>
                </a:solidFill>
                <a:latin typeface="Arial" panose="020B0604020202020204" pitchFamily="34" charset="0"/>
                <a:cs typeface="Arial" panose="020B0604020202020204" pitchFamily="34" charset="0"/>
              </a:rPr>
            </a:br>
            <a:r>
              <a:rPr lang="fr-FR" sz="1800" b="1" dirty="0">
                <a:solidFill>
                  <a:schemeClr val="tx1"/>
                </a:solidFill>
                <a:latin typeface="Arial" panose="020B0604020202020204" pitchFamily="34" charset="0"/>
                <a:cs typeface="Arial" panose="020B0604020202020204" pitchFamily="34" charset="0"/>
              </a:rPr>
              <a:t>Conclusion de Sébastien </a:t>
            </a:r>
            <a:r>
              <a:rPr lang="fr-FR" sz="1800" b="1" dirty="0" err="1">
                <a:solidFill>
                  <a:schemeClr val="tx1"/>
                </a:solidFill>
                <a:latin typeface="Arial" panose="020B0604020202020204" pitchFamily="34" charset="0"/>
                <a:cs typeface="Arial" panose="020B0604020202020204" pitchFamily="34" charset="0"/>
              </a:rPr>
              <a:t>Agot</a:t>
            </a:r>
            <a:r>
              <a:rPr lang="fr-FR" sz="1800" b="1" dirty="0">
                <a:solidFill>
                  <a:schemeClr val="tx1"/>
                </a:solidFill>
                <a:latin typeface="Arial" panose="020B0604020202020204" pitchFamily="34" charset="0"/>
                <a:cs typeface="Arial" panose="020B0604020202020204" pitchFamily="34" charset="0"/>
              </a:rPr>
              <a:t>, chef du service Insertion des jeunes et des primo-arrivants – DRIEETS Unité régionale</a:t>
            </a: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r>
              <a:rPr lang="fr-FR" sz="1800" dirty="0">
                <a:solidFill>
                  <a:schemeClr val="tx1"/>
                </a:solidFill>
              </a:rPr>
              <a:t>		</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dirty="0"/>
            </a:b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19</a:t>
            </a:fld>
            <a:endParaRPr lang="fr-FR" dirty="0"/>
          </a:p>
        </p:txBody>
      </p:sp>
      <p:sp>
        <p:nvSpPr>
          <p:cNvPr id="6" name="Espace réservé du pied de page 5"/>
          <p:cNvSpPr>
            <a:spLocks noGrp="1"/>
          </p:cNvSpPr>
          <p:nvPr>
            <p:ph type="ftr" sz="quarter" idx="3"/>
          </p:nvPr>
        </p:nvSpPr>
        <p:spPr>
          <a:xfrm>
            <a:off x="2627784" y="116632"/>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2843808" y="1478570"/>
            <a:ext cx="2808312"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tx2">
                    <a:lumMod val="60000"/>
                    <a:lumOff val="40000"/>
                  </a:schemeClr>
                </a:solidFill>
                <a:effectLst>
                  <a:outerShdw blurRad="38100" dist="38100" dir="2700000" algn="tl">
                    <a:srgbClr val="000000">
                      <a:alpha val="43137"/>
                    </a:srgbClr>
                  </a:outerShdw>
                </a:effectLst>
              </a:rPr>
              <a:t>Calendrier</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9" y="1946693"/>
            <a:ext cx="538446" cy="538446"/>
          </a:xfrm>
          <a:prstGeom prst="rect">
            <a:avLst/>
          </a:prstGeom>
        </p:spPr>
      </p:pic>
      <p:pic>
        <p:nvPicPr>
          <p:cNvPr id="12" name="Image 11">
            <a:extLst>
              <a:ext uri="{FF2B5EF4-FFF2-40B4-BE49-F238E27FC236}">
                <a16:creationId xmlns:a16="http://schemas.microsoft.com/office/drawing/2014/main" id="{A60E6F13-A93E-D602-F4C9-35D7BFA2F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9" y="3019756"/>
            <a:ext cx="538446" cy="538446"/>
          </a:xfrm>
          <a:prstGeom prst="rect">
            <a:avLst/>
          </a:prstGeom>
        </p:spPr>
      </p:pic>
      <p:pic>
        <p:nvPicPr>
          <p:cNvPr id="13" name="Image 12">
            <a:extLst>
              <a:ext uri="{FF2B5EF4-FFF2-40B4-BE49-F238E27FC236}">
                <a16:creationId xmlns:a16="http://schemas.microsoft.com/office/drawing/2014/main" id="{3E962364-FA85-DCC4-4891-13A1F4BCB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9" y="3951432"/>
            <a:ext cx="538446" cy="538446"/>
          </a:xfrm>
          <a:prstGeom prst="rect">
            <a:avLst/>
          </a:prstGeom>
        </p:spPr>
      </p:pic>
      <p:pic>
        <p:nvPicPr>
          <p:cNvPr id="14" name="Image 13">
            <a:extLst>
              <a:ext uri="{FF2B5EF4-FFF2-40B4-BE49-F238E27FC236}">
                <a16:creationId xmlns:a16="http://schemas.microsoft.com/office/drawing/2014/main" id="{BD053231-7C07-B424-800A-D2FC697DC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9" y="4785333"/>
            <a:ext cx="538446" cy="538446"/>
          </a:xfrm>
          <a:prstGeom prst="rect">
            <a:avLst/>
          </a:prstGeom>
        </p:spPr>
      </p:pic>
    </p:spTree>
    <p:extLst>
      <p:ext uri="{BB962C8B-B14F-4D97-AF65-F5344CB8AC3E}">
        <p14:creationId xmlns:p14="http://schemas.microsoft.com/office/powerpoint/2010/main" val="294733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59999" y="250916"/>
            <a:ext cx="8424000" cy="6128284"/>
          </a:xfrm>
          <a:solidFill>
            <a:schemeClr val="bg1"/>
          </a:solidFill>
        </p:spPr>
        <p:txBody>
          <a:bodyPr>
            <a:normAutofit/>
          </a:bodyPr>
          <a:lstStyle/>
          <a:p>
            <a:pPr marL="0" indent="0" algn="l">
              <a:spcBef>
                <a:spcPts val="600"/>
              </a:spcBef>
              <a:buNone/>
            </a:pPr>
            <a:r>
              <a:rPr lang="fr-FR" sz="1600" dirty="0">
                <a:solidFill>
                  <a:schemeClr val="tx1"/>
                </a:solidFill>
                <a:latin typeface="Arial" panose="020B0604020202020204" pitchFamily="34" charset="0"/>
                <a:cs typeface="Arial" panose="020B0604020202020204" pitchFamily="34" charset="0"/>
              </a:rPr>
              <a:t>Déploiement du Contrat engagement jeune depuis le 1</a:t>
            </a:r>
            <a:r>
              <a:rPr lang="fr-FR" sz="1600" baseline="30000" dirty="0">
                <a:solidFill>
                  <a:schemeClr val="tx1"/>
                </a:solidFill>
                <a:latin typeface="Arial" panose="020B0604020202020204" pitchFamily="34" charset="0"/>
                <a:cs typeface="Arial" panose="020B0604020202020204" pitchFamily="34" charset="0"/>
              </a:rPr>
              <a:t>er</a:t>
            </a:r>
            <a:r>
              <a:rPr lang="fr-FR" sz="1600" dirty="0">
                <a:solidFill>
                  <a:schemeClr val="tx1"/>
                </a:solidFill>
                <a:latin typeface="Arial" panose="020B0604020202020204" pitchFamily="34" charset="0"/>
                <a:cs typeface="Arial" panose="020B0604020202020204" pitchFamily="34" charset="0"/>
              </a:rPr>
              <a:t> mars 2022 : </a:t>
            </a:r>
            <a:br>
              <a:rPr lang="fr-FR" sz="1600" dirty="0">
                <a:solidFill>
                  <a:schemeClr val="tx1"/>
                </a:solidFill>
                <a:latin typeface="Arial" panose="020B0604020202020204" pitchFamily="34" charset="0"/>
                <a:cs typeface="Arial" panose="020B0604020202020204" pitchFamily="34" charset="0"/>
              </a:rPr>
            </a:br>
            <a:r>
              <a:rPr lang="fr-FR" sz="1600"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sym typeface="Wingdings"/>
              </a:rPr>
              <a:t></a:t>
            </a:r>
            <a:r>
              <a:rPr lang="fr-FR" sz="1400" dirty="0">
                <a:solidFill>
                  <a:schemeClr val="tx1"/>
                </a:solidFill>
                <a:latin typeface="Arial" panose="020B0604020202020204" pitchFamily="34" charset="0"/>
                <a:cs typeface="Arial" panose="020B0604020202020204" pitchFamily="34" charset="0"/>
              </a:rPr>
              <a:t> 16 - 25 ans non scolarisés, sans emploi, sans formation, ou avec des difficultés d’accès à l’emploi durable</a:t>
            </a:r>
            <a:br>
              <a:rPr lang="fr-FR" sz="1400" dirty="0">
                <a:solidFill>
                  <a:schemeClr val="tx1"/>
                </a:solidFill>
                <a:latin typeface="Arial" panose="020B0604020202020204" pitchFamily="34" charset="0"/>
                <a:cs typeface="Arial" panose="020B0604020202020204" pitchFamily="34" charset="0"/>
              </a:rPr>
            </a:b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sym typeface="Wingdings"/>
              </a:rPr>
              <a:t> </a:t>
            </a:r>
            <a:r>
              <a:rPr lang="fr-FR" sz="1400" dirty="0">
                <a:solidFill>
                  <a:schemeClr val="tx1"/>
                </a:solidFill>
                <a:latin typeface="Arial" panose="020B0604020202020204" pitchFamily="34" charset="0"/>
                <a:cs typeface="Arial" panose="020B0604020202020204" pitchFamily="34" charset="0"/>
              </a:rPr>
              <a:t>Parcours d’accompagnement intensif d’au moins 15h à 20h / semaine</a:t>
            </a:r>
            <a:br>
              <a:rPr lang="fr-FR" sz="1400" dirty="0">
                <a:solidFill>
                  <a:schemeClr val="tx1"/>
                </a:solidFill>
                <a:latin typeface="Arial" panose="020B0604020202020204" pitchFamily="34" charset="0"/>
                <a:cs typeface="Arial" panose="020B0604020202020204" pitchFamily="34" charset="0"/>
              </a:rPr>
            </a:b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sym typeface="Wingdings"/>
              </a:rPr>
              <a:t></a:t>
            </a:r>
            <a:r>
              <a:rPr lang="fr-FR" sz="1400" dirty="0">
                <a:solidFill>
                  <a:schemeClr val="tx1"/>
                </a:solidFill>
                <a:latin typeface="Arial" panose="020B0604020202020204" pitchFamily="34" charset="0"/>
                <a:cs typeface="Arial" panose="020B0604020202020204" pitchFamily="34" charset="0"/>
              </a:rPr>
              <a:t> Mis en œuvre par les missions locales et Pôle Emploi</a:t>
            </a:r>
            <a:br>
              <a:rPr lang="fr-FR" sz="1400" dirty="0">
                <a:solidFill>
                  <a:schemeClr val="tx1"/>
                </a:solidFill>
                <a:latin typeface="Arial" panose="020B0604020202020204" pitchFamily="34" charset="0"/>
                <a:cs typeface="Arial" panose="020B0604020202020204" pitchFamily="34" charset="0"/>
              </a:rPr>
            </a:br>
            <a:br>
              <a:rPr lang="fr-FR" sz="1600" dirty="0">
                <a:solidFill>
                  <a:schemeClr val="tx1"/>
                </a:solidFill>
                <a:latin typeface="Arial" panose="020B0604020202020204" pitchFamily="34" charset="0"/>
                <a:cs typeface="Arial" panose="020B0604020202020204" pitchFamily="34" charset="0"/>
              </a:rPr>
            </a:br>
            <a:br>
              <a:rPr lang="fr-FR" sz="1600" b="1" dirty="0">
                <a:solidFill>
                  <a:schemeClr val="tx1"/>
                </a:solidFill>
                <a:latin typeface="Arial" panose="020B0604020202020204" pitchFamily="34" charset="0"/>
                <a:cs typeface="Arial" panose="020B0604020202020204" pitchFamily="34" charset="0"/>
              </a:rPr>
            </a:br>
            <a:br>
              <a:rPr lang="fr-FR" sz="1600" dirty="0">
                <a:solidFill>
                  <a:schemeClr val="tx1"/>
                </a:solidFill>
                <a:latin typeface="Arial" panose="020B0604020202020204" pitchFamily="34" charset="0"/>
                <a:cs typeface="Arial" panose="020B0604020202020204" pitchFamily="34" charset="0"/>
              </a:rPr>
            </a:br>
            <a:r>
              <a:rPr lang="fr-FR" sz="1600" dirty="0">
                <a:solidFill>
                  <a:schemeClr val="tx1"/>
                </a:solidFill>
                <a:latin typeface="Arial" panose="020B0604020202020204" pitchFamily="34" charset="0"/>
                <a:cs typeface="Arial" panose="020B0604020202020204" pitchFamily="34" charset="0"/>
                <a:sym typeface="Wingdings" panose="05000000000000000000" pitchFamily="2" charset="2"/>
              </a:rPr>
              <a:t>		</a:t>
            </a:r>
            <a:endParaRPr lang="fr-FR" sz="2000" b="1"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2</a:t>
            </a:fld>
            <a:endParaRPr lang="fr-FR" dirty="0"/>
          </a:p>
        </p:txBody>
      </p:sp>
      <p:sp>
        <p:nvSpPr>
          <p:cNvPr id="6" name="Espace réservé du pied de page 5"/>
          <p:cNvSpPr>
            <a:spLocks noGrp="1"/>
          </p:cNvSpPr>
          <p:nvPr>
            <p:ph type="ftr" sz="quarter" idx="3"/>
          </p:nvPr>
        </p:nvSpPr>
        <p:spPr>
          <a:xfrm>
            <a:off x="2699792" y="105592"/>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3"/>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10" name="Rectangle à coins arrondis 9"/>
          <p:cNvSpPr/>
          <p:nvPr/>
        </p:nvSpPr>
        <p:spPr>
          <a:xfrm>
            <a:off x="2627784" y="1704598"/>
            <a:ext cx="3312368" cy="28424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Contexte  et enjeux</a:t>
            </a:r>
          </a:p>
        </p:txBody>
      </p:sp>
      <p:sp>
        <p:nvSpPr>
          <p:cNvPr id="12" name="Rectangle 11"/>
          <p:cNvSpPr/>
          <p:nvPr/>
        </p:nvSpPr>
        <p:spPr>
          <a:xfrm>
            <a:off x="1674497" y="4098369"/>
            <a:ext cx="6696744"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Nécessité d’une  approche globale et coordonnée </a:t>
            </a:r>
            <a:r>
              <a:rPr lang="fr-FR" sz="1600" dirty="0">
                <a:solidFill>
                  <a:schemeClr val="tx1"/>
                </a:solidFill>
                <a:latin typeface="Arial" panose="020B0604020202020204" pitchFamily="34" charset="0"/>
                <a:cs typeface="Arial" panose="020B0604020202020204" pitchFamily="34" charset="0"/>
              </a:rPr>
              <a:t>des actions avec le service public de l’emploi en vue </a:t>
            </a:r>
            <a:r>
              <a:rPr lang="fr-FR" sz="1600" b="1" dirty="0">
                <a:solidFill>
                  <a:schemeClr val="tx1"/>
                </a:solidFill>
                <a:latin typeface="Arial" panose="020B0604020202020204" pitchFamily="34" charset="0"/>
                <a:cs typeface="Arial" panose="020B0604020202020204" pitchFamily="34" charset="0"/>
              </a:rPr>
              <a:t>de stabiliser certains volets sociaux </a:t>
            </a:r>
            <a:r>
              <a:rPr lang="fr-FR" sz="1600" dirty="0">
                <a:solidFill>
                  <a:schemeClr val="tx1"/>
                </a:solidFill>
                <a:latin typeface="Arial" panose="020B0604020202020204" pitchFamily="34" charset="0"/>
                <a:cs typeface="Arial" panose="020B0604020202020204" pitchFamily="34" charset="0"/>
              </a:rPr>
              <a:t>(hébergement, santé, besoins essentiels) et </a:t>
            </a:r>
            <a:r>
              <a:rPr lang="fr-FR" sz="1600" b="1" dirty="0">
                <a:solidFill>
                  <a:schemeClr val="tx1"/>
                </a:solidFill>
                <a:latin typeface="Arial" panose="020B0604020202020204" pitchFamily="34" charset="0"/>
                <a:cs typeface="Arial" panose="020B0604020202020204" pitchFamily="34" charset="0"/>
              </a:rPr>
              <a:t>d’accompagner les jeunes vers l’insertion dans l’emploi durable en prenant en compte leurs difficultés spécifiques</a:t>
            </a:r>
            <a:endParaRPr lang="fr-FR"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018227" y="3296024"/>
            <a:ext cx="6531482" cy="7200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jeunes les plus en difficultés sont en réalité exclus de l’offre d’accompagnement existante.</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71" y="4223224"/>
            <a:ext cx="1177186" cy="1177186"/>
          </a:xfrm>
          <a:prstGeom prst="rect">
            <a:avLst/>
          </a:prstGeom>
        </p:spPr>
      </p:pic>
      <p:sp>
        <p:nvSpPr>
          <p:cNvPr id="13" name="Rectangle 12"/>
          <p:cNvSpPr/>
          <p:nvPr/>
        </p:nvSpPr>
        <p:spPr>
          <a:xfrm>
            <a:off x="611560" y="5607530"/>
            <a:ext cx="7633045" cy="40236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1ère vague du CEJ Jeunes en rupture : octobre 2022 --&gt; septembre 2024</a:t>
            </a:r>
          </a:p>
        </p:txBody>
      </p:sp>
      <p:sp>
        <p:nvSpPr>
          <p:cNvPr id="15" name="Rectangle 14"/>
          <p:cNvSpPr/>
          <p:nvPr/>
        </p:nvSpPr>
        <p:spPr>
          <a:xfrm>
            <a:off x="1043799" y="5949280"/>
            <a:ext cx="7633045" cy="402367"/>
          </a:xfrm>
          <a:prstGeom prst="rect">
            <a:avLst/>
          </a:prstGeom>
          <a:solidFill>
            <a:schemeClr val="accent5">
              <a:lumMod val="60000"/>
              <a:lumOff val="4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panose="020B0604020202020204" pitchFamily="34" charset="0"/>
                <a:cs typeface="Arial" panose="020B0604020202020204" pitchFamily="34" charset="0"/>
              </a:rPr>
              <a:t>2ème vague du CEJ Jeunes en rupture : fin 2023 --&gt; fin 2025</a:t>
            </a:r>
          </a:p>
        </p:txBody>
      </p:sp>
    </p:spTree>
    <p:extLst>
      <p:ext uri="{BB962C8B-B14F-4D97-AF65-F5344CB8AC3E}">
        <p14:creationId xmlns:p14="http://schemas.microsoft.com/office/powerpoint/2010/main" val="397679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1110286" y="1946694"/>
            <a:ext cx="7673712" cy="4450148"/>
          </a:xfrm>
        </p:spPr>
        <p:txBody>
          <a:bodyPr>
            <a:normAutofit fontScale="90000"/>
          </a:bodyPr>
          <a:lstStyle/>
          <a:p>
            <a:pPr marL="285750" indent="-285750" algn="l">
              <a:buFont typeface="Wingdings" panose="05000000000000000000" pitchFamily="2" charset="2"/>
              <a:buChar char="Ø"/>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20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r>
              <a:rPr lang="fr-FR" sz="1800" dirty="0">
                <a:solidFill>
                  <a:schemeClr val="tx1"/>
                </a:solidFill>
              </a:rPr>
              <a:t>		</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dirty="0"/>
            </a:b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20</a:t>
            </a:fld>
            <a:endParaRPr lang="fr-FR" dirty="0"/>
          </a:p>
        </p:txBody>
      </p:sp>
      <p:sp>
        <p:nvSpPr>
          <p:cNvPr id="6" name="Espace réservé du pied de page 5"/>
          <p:cNvSpPr>
            <a:spLocks noGrp="1"/>
          </p:cNvSpPr>
          <p:nvPr>
            <p:ph type="ftr" sz="quarter" idx="3"/>
          </p:nvPr>
        </p:nvSpPr>
        <p:spPr>
          <a:xfrm>
            <a:off x="2627784" y="116632"/>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2843808" y="1556792"/>
            <a:ext cx="2808312" cy="38884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tx2">
                    <a:lumMod val="60000"/>
                    <a:lumOff val="40000"/>
                  </a:schemeClr>
                </a:solidFill>
                <a:effectLst>
                  <a:outerShdw blurRad="38100" dist="38100" dir="2700000" algn="tl">
                    <a:srgbClr val="000000">
                      <a:alpha val="43137"/>
                    </a:srgbClr>
                  </a:outerShdw>
                </a:effectLst>
              </a:rPr>
              <a:t>Questions</a:t>
            </a:r>
          </a:p>
          <a:p>
            <a:pPr algn="ctr"/>
            <a:r>
              <a:rPr lang="fr-FR" sz="3000" b="1" dirty="0">
                <a:solidFill>
                  <a:schemeClr val="tx2">
                    <a:lumMod val="60000"/>
                    <a:lumOff val="40000"/>
                  </a:schemeClr>
                </a:solidFill>
                <a:effectLst>
                  <a:outerShdw blurRad="38100" dist="38100" dir="2700000" algn="tl">
                    <a:srgbClr val="000000">
                      <a:alpha val="43137"/>
                    </a:srgbClr>
                  </a:outerShdw>
                </a:effectLst>
              </a:rPr>
              <a:t> </a:t>
            </a:r>
          </a:p>
          <a:p>
            <a:pPr algn="ctr"/>
            <a:r>
              <a:rPr lang="fr-FR" sz="3000" b="1" dirty="0">
                <a:solidFill>
                  <a:schemeClr val="tx2">
                    <a:lumMod val="60000"/>
                    <a:lumOff val="40000"/>
                  </a:schemeClr>
                </a:solidFill>
                <a:effectLst>
                  <a:outerShdw blurRad="38100" dist="38100" dir="2700000" algn="tl">
                    <a:srgbClr val="000000">
                      <a:alpha val="43137"/>
                    </a:srgbClr>
                  </a:outerShdw>
                </a:effectLst>
              </a:rPr>
              <a:t> Echanges</a:t>
            </a:r>
          </a:p>
        </p:txBody>
      </p:sp>
    </p:spTree>
    <p:extLst>
      <p:ext uri="{BB962C8B-B14F-4D97-AF65-F5344CB8AC3E}">
        <p14:creationId xmlns:p14="http://schemas.microsoft.com/office/powerpoint/2010/main" val="399658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a:xfrm>
            <a:off x="179512" y="6453336"/>
            <a:ext cx="1170000" cy="632558"/>
          </a:xfrm>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59999" y="250916"/>
            <a:ext cx="8424000" cy="6128284"/>
          </a:xfrm>
        </p:spPr>
        <p:txBody>
          <a:bodyPr>
            <a:normAutofit/>
          </a:bodyPr>
          <a:lstStyle/>
          <a:p>
            <a:pPr marL="0" indent="0" algn="l">
              <a:buNone/>
            </a:pPr>
            <a:br>
              <a:rPr lang="fr-FR" sz="1400" dirty="0">
                <a:solidFill>
                  <a:schemeClr val="tx1"/>
                </a:solidFill>
                <a:latin typeface="Arial" panose="020B0604020202020204" pitchFamily="34" charset="0"/>
                <a:cs typeface="Arial" panose="020B0604020202020204" pitchFamily="34" charset="0"/>
              </a:rPr>
            </a:br>
            <a:br>
              <a:rPr lang="fr-FR" sz="1400" dirty="0">
                <a:solidFill>
                  <a:schemeClr val="tx1"/>
                </a:solidFill>
                <a:latin typeface="Arial" panose="020B0604020202020204" pitchFamily="34" charset="0"/>
                <a:cs typeface="Arial" panose="020B0604020202020204" pitchFamily="34" charset="0"/>
              </a:rPr>
            </a:br>
            <a:endParaRPr lang="fr-FR" sz="14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3</a:t>
            </a:fld>
            <a:endParaRPr lang="fr-FR" dirty="0"/>
          </a:p>
        </p:txBody>
      </p:sp>
      <p:sp>
        <p:nvSpPr>
          <p:cNvPr id="6" name="Espace réservé du pied de page 5"/>
          <p:cNvSpPr>
            <a:spLocks noGrp="1"/>
          </p:cNvSpPr>
          <p:nvPr>
            <p:ph type="ftr" sz="quarter" idx="3"/>
          </p:nvPr>
        </p:nvSpPr>
        <p:spPr>
          <a:xfrm>
            <a:off x="2627534" y="44624"/>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764704"/>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12" name="Rectangle 11"/>
          <p:cNvSpPr/>
          <p:nvPr/>
        </p:nvSpPr>
        <p:spPr>
          <a:xfrm>
            <a:off x="359999" y="1340768"/>
            <a:ext cx="8568175" cy="4004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16-25 ans (29 ans Travailleurs handicapés)</a:t>
            </a:r>
          </a:p>
          <a:p>
            <a:r>
              <a:rPr lang="fr-FR" sz="1400" dirty="0">
                <a:solidFill>
                  <a:schemeClr val="tx1"/>
                </a:solidFill>
                <a:latin typeface="Arial" panose="020B0604020202020204" pitchFamily="34" charset="0"/>
                <a:cs typeface="Arial" panose="020B0604020202020204" pitchFamily="34" charset="0"/>
              </a:rPr>
              <a:t>                                                    Ni étudiants ni en formation</a:t>
            </a:r>
          </a:p>
          <a:p>
            <a:r>
              <a:rPr lang="fr-FR" sz="1400" dirty="0">
                <a:solidFill>
                  <a:schemeClr val="tx1"/>
                </a:solidFill>
                <a:latin typeface="Arial" panose="020B0604020202020204" pitchFamily="34" charset="0"/>
                <a:cs typeface="Arial" panose="020B0604020202020204" pitchFamily="34" charset="0"/>
              </a:rPr>
              <a:t>                                                    Rencontrent des difficultés d’accès à l’emploi (emploi très précaire)</a:t>
            </a:r>
          </a:p>
          <a:p>
            <a:endParaRPr lang="fr-FR" sz="1000" dirty="0">
              <a:solidFill>
                <a:schemeClr val="tx1"/>
              </a:solidFill>
              <a:latin typeface="Arial" panose="020B0604020202020204" pitchFamily="34" charset="0"/>
              <a:cs typeface="Arial" panose="020B0604020202020204" pitchFamily="34" charset="0"/>
            </a:endParaRPr>
          </a:p>
          <a:p>
            <a:pPr algn="ctr"/>
            <a:r>
              <a:rPr lang="fr-FR" sz="2400" b="1" dirty="0">
                <a:solidFill>
                  <a:schemeClr val="tx1"/>
                </a:solidFill>
                <a:latin typeface="Arial" panose="020B0604020202020204" pitchFamily="34" charset="0"/>
                <a:cs typeface="Arial" panose="020B0604020202020204" pitchFamily="34" charset="0"/>
              </a:rPr>
              <a:t>Jeune en Rupture ? </a:t>
            </a:r>
          </a:p>
          <a:p>
            <a:pPr algn="ctr"/>
            <a:endParaRPr lang="fr-FR" sz="12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fr-FR" sz="1600" b="1" dirty="0">
                <a:solidFill>
                  <a:schemeClr val="tx1"/>
                </a:solidFill>
                <a:latin typeface="Arial" panose="020B0604020202020204" pitchFamily="34" charset="0"/>
                <a:cs typeface="Arial" panose="020B0604020202020204" pitchFamily="34" charset="0"/>
              </a:rPr>
              <a:t>Isolement et distance aux institutions</a:t>
            </a:r>
            <a:r>
              <a:rPr lang="fr-FR" sz="1600" dirty="0">
                <a:solidFill>
                  <a:schemeClr val="tx1"/>
                </a:solidFill>
                <a:latin typeface="Arial" panose="020B0604020202020204" pitchFamily="34" charset="0"/>
                <a:cs typeface="Arial" panose="020B0604020202020204" pitchFamily="34" charset="0"/>
              </a:rPr>
              <a:t> (école, structures sociales, SPE)</a:t>
            </a:r>
          </a:p>
          <a:p>
            <a:r>
              <a:rPr lang="fr-FR" sz="1600" dirty="0">
                <a:solidFill>
                  <a:schemeClr val="tx1"/>
                </a:solidFill>
                <a:latin typeface="Arial" panose="020B0604020202020204" pitchFamily="34" charset="0"/>
                <a:cs typeface="Arial" panose="020B0604020202020204" pitchFamily="34" charset="0"/>
              </a:rPr>
              <a:t>= Problème d’accessibilité, échecs, conduites addictives, santé fragilisée, charge précoce de famille…Une attention particulière est attendue concernant </a:t>
            </a:r>
            <a:r>
              <a:rPr lang="fr-FR" sz="1600" b="1" dirty="0">
                <a:solidFill>
                  <a:schemeClr val="tx1"/>
                </a:solidFill>
                <a:latin typeface="Arial" panose="020B0604020202020204" pitchFamily="34" charset="0"/>
                <a:cs typeface="Arial" panose="020B0604020202020204" pitchFamily="34" charset="0"/>
              </a:rPr>
              <a:t>les jeunes femmes en rupture</a:t>
            </a:r>
          </a:p>
          <a:p>
            <a:r>
              <a:rPr lang="fr-FR" sz="1600" dirty="0">
                <a:solidFill>
                  <a:schemeClr val="tx1"/>
                </a:solidFill>
                <a:latin typeface="Arial" panose="020B0604020202020204" pitchFamily="34" charset="0"/>
                <a:cs typeface="Arial" panose="020B0604020202020204" pitchFamily="34" charset="0"/>
              </a:rPr>
              <a:t>= Eloignés du service public de l’emploi (inactifs/sans contact depuis au moins 5 mois </a:t>
            </a:r>
            <a:r>
              <a:rPr lang="fr-FR" sz="16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r-FR" sz="1600" dirty="0">
                <a:solidFill>
                  <a:schemeClr val="tx1"/>
                </a:solidFill>
                <a:latin typeface="Arial" panose="020B0604020202020204" pitchFamily="34" charset="0"/>
                <a:cs typeface="Arial" panose="020B0604020202020204" pitchFamily="34" charset="0"/>
              </a:rPr>
              <a:t>critère à apprécier avec souplesse, sans contact conséquent)</a:t>
            </a:r>
          </a:p>
          <a:p>
            <a:endParaRPr lang="fr-FR" sz="12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fr-FR" sz="1600" b="1" dirty="0">
                <a:solidFill>
                  <a:schemeClr val="tx1"/>
                </a:solidFill>
                <a:latin typeface="Arial" panose="020B0604020202020204" pitchFamily="34" charset="0"/>
                <a:cs typeface="Arial" panose="020B0604020202020204" pitchFamily="34" charset="0"/>
              </a:rPr>
              <a:t>Cumul de difficultés</a:t>
            </a:r>
          </a:p>
          <a:p>
            <a:r>
              <a:rPr lang="fr-FR" sz="1600" dirty="0">
                <a:solidFill>
                  <a:schemeClr val="tx1"/>
                </a:solidFill>
                <a:latin typeface="Arial" panose="020B0604020202020204" pitchFamily="34" charset="0"/>
                <a:cs typeface="Arial" panose="020B0604020202020204" pitchFamily="34" charset="0"/>
              </a:rPr>
              <a:t>= Précarité financière, logement, santé, situation de handicap, illettrisme, absence de réseaux de sociabilité, mobilité</a:t>
            </a:r>
            <a:endParaRPr lang="fr-FR" dirty="0">
              <a:solidFill>
                <a:schemeClr val="tx1"/>
              </a:solidFill>
            </a:endParaRPr>
          </a:p>
        </p:txBody>
      </p:sp>
      <p:sp>
        <p:nvSpPr>
          <p:cNvPr id="14" name="Rectangle 13"/>
          <p:cNvSpPr/>
          <p:nvPr/>
        </p:nvSpPr>
        <p:spPr>
          <a:xfrm>
            <a:off x="160454" y="5601948"/>
            <a:ext cx="4104456" cy="1005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5" name="Rectangle avec flèche vers la droite 14"/>
          <p:cNvSpPr/>
          <p:nvPr/>
        </p:nvSpPr>
        <p:spPr>
          <a:xfrm>
            <a:off x="683568" y="5301208"/>
            <a:ext cx="6264696" cy="1216897"/>
          </a:xfrm>
          <a:prstGeom prst="rightArrowCallout">
            <a:avLst/>
          </a:prstGeom>
          <a:solidFill>
            <a:schemeClr val="accent1">
              <a:lumMod val="40000"/>
              <a:lumOff val="6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a:solidFill>
                  <a:schemeClr val="tx1"/>
                </a:solidFill>
                <a:latin typeface="Arial" panose="020B0604020202020204" pitchFamily="34" charset="0"/>
                <a:cs typeface="Arial" panose="020B0604020202020204" pitchFamily="34" charset="0"/>
              </a:rPr>
              <a:t>Absence de logement stable</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a:solidFill>
                  <a:schemeClr val="tx1"/>
                </a:solidFill>
                <a:latin typeface="Arial" panose="020B0604020202020204" pitchFamily="34" charset="0"/>
                <a:cs typeface="Arial" panose="020B0604020202020204" pitchFamily="34" charset="0"/>
              </a:rPr>
              <a:t>Public spécifique (ASE, MNA, BPI, PJJ)</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a:solidFill>
                  <a:schemeClr val="tx1"/>
                </a:solidFill>
                <a:latin typeface="Arial" panose="020B0604020202020204" pitchFamily="34" charset="0"/>
                <a:cs typeface="Arial" panose="020B0604020202020204" pitchFamily="34" charset="0"/>
              </a:rPr>
              <a:t>Niveau de qualification, décrochage scolaire, illettrisme</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a:solidFill>
                  <a:schemeClr val="tx1"/>
                </a:solidFill>
                <a:latin typeface="Arial" panose="020B0604020202020204" pitchFamily="34" charset="0"/>
                <a:cs typeface="Arial" panose="020B0604020202020204" pitchFamily="34" charset="0"/>
              </a:rPr>
              <a:t>Problématique de santé physique et mentale</a:t>
            </a:r>
          </a:p>
        </p:txBody>
      </p:sp>
      <p:sp>
        <p:nvSpPr>
          <p:cNvPr id="16" name="Rectangle 15"/>
          <p:cNvSpPr/>
          <p:nvPr/>
        </p:nvSpPr>
        <p:spPr>
          <a:xfrm>
            <a:off x="4814179" y="5589240"/>
            <a:ext cx="170203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latin typeface="Arial" panose="020B0604020202020204" pitchFamily="34" charset="0"/>
                <a:cs typeface="Arial" panose="020B0604020202020204" pitchFamily="34" charset="0"/>
              </a:rPr>
              <a:t>Faisceau d’indices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374" y="5367302"/>
            <a:ext cx="1014026" cy="1014026"/>
          </a:xfrm>
          <a:prstGeom prst="rect">
            <a:avLst/>
          </a:prstGeom>
        </p:spPr>
      </p:pic>
      <p:sp>
        <p:nvSpPr>
          <p:cNvPr id="10" name="Rectangle à coins arrondis 9"/>
          <p:cNvSpPr/>
          <p:nvPr/>
        </p:nvSpPr>
        <p:spPr>
          <a:xfrm>
            <a:off x="899592" y="1576763"/>
            <a:ext cx="2016224"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F0"/>
                </a:solidFill>
                <a:effectLst>
                  <a:outerShdw blurRad="38100" dist="38100" dir="2700000" algn="tl">
                    <a:srgbClr val="000000">
                      <a:alpha val="43137"/>
                    </a:srgbClr>
                  </a:outerShdw>
                </a:effectLst>
              </a:rPr>
              <a:t>Public cible :</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6" y="1275498"/>
            <a:ext cx="1135013" cy="1135013"/>
          </a:xfrm>
          <a:prstGeom prst="rect">
            <a:avLst/>
          </a:prstGeom>
        </p:spPr>
      </p:pic>
    </p:spTree>
    <p:extLst>
      <p:ext uri="{BB962C8B-B14F-4D97-AF65-F5344CB8AC3E}">
        <p14:creationId xmlns:p14="http://schemas.microsoft.com/office/powerpoint/2010/main" val="90704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a:xfrm>
            <a:off x="359999" y="6439355"/>
            <a:ext cx="1170000" cy="461159"/>
          </a:xfrm>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59999" y="250916"/>
            <a:ext cx="8424000" cy="6058404"/>
          </a:xfrm>
        </p:spPr>
        <p:txBody>
          <a:bodyPr>
            <a:normAutofit fontScale="90000"/>
          </a:bodyPr>
          <a:lstStyle/>
          <a:p>
            <a:pPr marL="0" indent="0" algn="l">
              <a:buNone/>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r>
              <a:rPr lang="fr-FR" sz="1800" dirty="0">
                <a:solidFill>
                  <a:schemeClr val="tx1"/>
                </a:solidFill>
              </a:rPr>
              <a:t>		</a:t>
            </a:r>
            <a:r>
              <a:rPr lang="fr-FR" sz="2000" dirty="0">
                <a:solidFill>
                  <a:schemeClr val="tx1"/>
                </a:solidFill>
                <a:latin typeface="Arial" panose="020B0604020202020204" pitchFamily="34" charset="0"/>
                <a:cs typeface="Arial" panose="020B0604020202020204" pitchFamily="34" charset="0"/>
              </a:rPr>
              <a:t>De la remobilisation jusqu’à l’accès à l’activité durable, </a:t>
            </a:r>
            <a:r>
              <a:rPr lang="fr-FR" sz="2000" b="1" dirty="0">
                <a:solidFill>
                  <a:schemeClr val="tx1"/>
                </a:solidFill>
                <a:latin typeface="Arial" panose="020B0604020202020204" pitchFamily="34" charset="0"/>
                <a:cs typeface="Arial" panose="020B0604020202020204" pitchFamily="34" charset="0"/>
              </a:rPr>
              <a:t>un 			parcours sans couture</a:t>
            </a:r>
            <a:br>
              <a:rPr lang="fr-FR" sz="2000" b="1" dirty="0">
                <a:solidFill>
                  <a:schemeClr val="tx1"/>
                </a:solidFill>
                <a:latin typeface="Arial" panose="020B0604020202020204" pitchFamily="34" charset="0"/>
                <a:cs typeface="Arial" panose="020B0604020202020204" pitchFamily="34" charset="0"/>
              </a:rPr>
            </a:br>
            <a:br>
              <a:rPr lang="fr-FR" sz="2000"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		Des actions </a:t>
            </a:r>
            <a:r>
              <a:rPr lang="fr-FR" sz="2000" b="1" dirty="0">
                <a:solidFill>
                  <a:schemeClr val="tx1"/>
                </a:solidFill>
                <a:latin typeface="Arial" panose="020B0604020202020204" pitchFamily="34" charset="0"/>
                <a:cs typeface="Arial" panose="020B0604020202020204" pitchFamily="34" charset="0"/>
              </a:rPr>
              <a:t>d’accompagnement actives et innovantes </a:t>
            </a:r>
            <a:r>
              <a:rPr lang="fr-FR" sz="2000" dirty="0">
                <a:solidFill>
                  <a:schemeClr val="tx1"/>
                </a:solidFill>
                <a:latin typeface="Arial" panose="020B0604020202020204" pitchFamily="34" charset="0"/>
                <a:cs typeface="Arial" panose="020B0604020202020204" pitchFamily="34" charset="0"/>
              </a:rPr>
              <a:t>			</a:t>
            </a:r>
            <a:r>
              <a:rPr lang="fr-FR" sz="2000" b="1" dirty="0">
                <a:solidFill>
                  <a:schemeClr val="tx1"/>
                </a:solidFill>
                <a:latin typeface="Arial" panose="020B0604020202020204" pitchFamily="34" charset="0"/>
                <a:cs typeface="Arial" panose="020B0604020202020204" pitchFamily="34" charset="0"/>
              </a:rPr>
              <a:t>complémentaires </a:t>
            </a:r>
            <a:r>
              <a:rPr lang="fr-FR" sz="2000" dirty="0">
                <a:solidFill>
                  <a:schemeClr val="tx1"/>
                </a:solidFill>
                <a:latin typeface="Arial" panose="020B0604020202020204" pitchFamily="34" charset="0"/>
                <a:cs typeface="Arial" panose="020B0604020202020204" pitchFamily="34" charset="0"/>
              </a:rPr>
              <a:t>à l’offre déjà existante</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b="1" dirty="0">
                <a:solidFill>
                  <a:schemeClr val="tx1"/>
                </a:solidFill>
                <a:latin typeface="Arial" panose="020B0604020202020204" pitchFamily="34" charset="0"/>
                <a:cs typeface="Arial" panose="020B0604020202020204" pitchFamily="34" charset="0"/>
              </a:rPr>
              <a:t>		</a:t>
            </a:r>
            <a:r>
              <a:rPr lang="fr-FR" sz="2000" dirty="0">
                <a:solidFill>
                  <a:schemeClr val="tx1"/>
                </a:solidFill>
                <a:latin typeface="Arial" panose="020B0604020202020204" pitchFamily="34" charset="0"/>
                <a:cs typeface="Arial" panose="020B0604020202020204" pitchFamily="34" charset="0"/>
              </a:rPr>
              <a:t>Démarches </a:t>
            </a:r>
            <a:r>
              <a:rPr lang="fr-FR" sz="2000" b="1" dirty="0">
                <a:solidFill>
                  <a:schemeClr val="tx1"/>
                </a:solidFill>
                <a:latin typeface="Arial" panose="020B0604020202020204" pitchFamily="34" charset="0"/>
                <a:cs typeface="Arial" panose="020B0604020202020204" pitchFamily="34" charset="0"/>
              </a:rPr>
              <a:t>d’aller vers et de repérage</a:t>
            </a:r>
            <a:br>
              <a:rPr lang="fr-FR" sz="2000" dirty="0">
                <a:solidFill>
                  <a:schemeClr val="tx1"/>
                </a:solidFill>
                <a:latin typeface="Arial" panose="020B0604020202020204" pitchFamily="34" charset="0"/>
                <a:cs typeface="Arial" panose="020B0604020202020204" pitchFamily="34" charset="0"/>
              </a:rPr>
            </a:br>
            <a:br>
              <a:rPr lang="fr-FR" sz="2000" dirty="0">
                <a:solidFill>
                  <a:schemeClr val="tx1"/>
                </a:solidFill>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		Principe de </a:t>
            </a:r>
            <a:r>
              <a:rPr lang="fr-FR" sz="2000" b="1" dirty="0" err="1">
                <a:solidFill>
                  <a:schemeClr val="tx1"/>
                </a:solidFill>
                <a:latin typeface="Arial" panose="020B0604020202020204" pitchFamily="34" charset="0"/>
                <a:cs typeface="Arial" panose="020B0604020202020204" pitchFamily="34" charset="0"/>
              </a:rPr>
              <a:t>co</a:t>
            </a:r>
            <a:r>
              <a:rPr lang="fr-FR" sz="2000" b="1" dirty="0">
                <a:solidFill>
                  <a:schemeClr val="tx1"/>
                </a:solidFill>
                <a:latin typeface="Arial" panose="020B0604020202020204" pitchFamily="34" charset="0"/>
                <a:cs typeface="Arial" panose="020B0604020202020204" pitchFamily="34" charset="0"/>
              </a:rPr>
              <a:t>-accompagnement global </a:t>
            </a:r>
            <a:r>
              <a:rPr lang="fr-FR" sz="2000" dirty="0">
                <a:solidFill>
                  <a:schemeClr val="tx1"/>
                </a:solidFill>
                <a:latin typeface="Arial" panose="020B0604020202020204" pitchFamily="34" charset="0"/>
                <a:cs typeface="Arial" panose="020B0604020202020204" pitchFamily="34" charset="0"/>
              </a:rPr>
              <a:t>entre le porteur et la 		mission locale, associée dès la construction du projet</a:t>
            </a:r>
            <a:br>
              <a:rPr lang="fr-FR" sz="2000" b="1" dirty="0">
                <a:solidFill>
                  <a:schemeClr val="tx1"/>
                </a:solidFill>
                <a:latin typeface="Arial" panose="020B0604020202020204" pitchFamily="34" charset="0"/>
                <a:cs typeface="Arial" panose="020B0604020202020204" pitchFamily="34" charset="0"/>
              </a:rPr>
            </a:b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br>
              <a:rPr lang="fr-FR" dirty="0"/>
            </a:b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4</a:t>
            </a:fld>
            <a:endParaRPr lang="fr-FR" dirty="0"/>
          </a:p>
        </p:txBody>
      </p:sp>
      <p:sp>
        <p:nvSpPr>
          <p:cNvPr id="6" name="Espace réservé du pied de page 5"/>
          <p:cNvSpPr>
            <a:spLocks noGrp="1"/>
          </p:cNvSpPr>
          <p:nvPr>
            <p:ph type="ftr" sz="quarter" idx="3"/>
          </p:nvPr>
        </p:nvSpPr>
        <p:spPr>
          <a:xfrm>
            <a:off x="2699792" y="127521"/>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1835696" y="1593984"/>
            <a:ext cx="2808312" cy="75489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solidFill>
                  <a:schemeClr val="tx1"/>
                </a:solidFill>
              </a:rPr>
              <a:t>Les objectifs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85156"/>
            <a:ext cx="1296144" cy="129614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789486"/>
            <a:ext cx="495498" cy="495498"/>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509566"/>
            <a:ext cx="495498" cy="495498"/>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221088"/>
            <a:ext cx="495498" cy="495498"/>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941168"/>
            <a:ext cx="495498" cy="495498"/>
          </a:xfrm>
          <a:prstGeom prst="rect">
            <a:avLst/>
          </a:prstGeom>
        </p:spPr>
      </p:pic>
    </p:spTree>
    <p:extLst>
      <p:ext uri="{BB962C8B-B14F-4D97-AF65-F5344CB8AC3E}">
        <p14:creationId xmlns:p14="http://schemas.microsoft.com/office/powerpoint/2010/main" val="337255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59999" y="250916"/>
            <a:ext cx="8424000" cy="6128284"/>
          </a:xfrm>
        </p:spPr>
        <p:txBody>
          <a:bodyPr>
            <a:normAutofit/>
          </a:bodyPr>
          <a:lstStyle/>
          <a:p>
            <a:pPr marL="0" indent="0" algn="l">
              <a:buNone/>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600" dirty="0">
                <a:solidFill>
                  <a:schemeClr val="tx1"/>
                </a:solidFill>
                <a:latin typeface="Arial" panose="020B0604020202020204" pitchFamily="34" charset="0"/>
                <a:cs typeface="Arial" panose="020B0604020202020204" pitchFamily="34" charset="0"/>
              </a:rPr>
            </a:br>
            <a:br>
              <a:rPr lang="fr-FR" sz="4000" b="1" dirty="0">
                <a:solidFill>
                  <a:schemeClr val="tx1"/>
                </a:solidFill>
              </a:rPr>
            </a:br>
            <a:br>
              <a:rPr lang="fr-FR" dirty="0"/>
            </a:br>
            <a:r>
              <a:rPr lang="fr-FR" sz="3000" dirty="0"/>
              <a:t>Les 1</a:t>
            </a:r>
            <a:r>
              <a:rPr lang="fr-FR" sz="3000" baseline="30000" dirty="0"/>
              <a:t>ers</a:t>
            </a:r>
            <a:r>
              <a:rPr lang="fr-FR" sz="3000" dirty="0"/>
              <a:t> le projet de décret et le dossier de presse</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5</a:t>
            </a:fld>
            <a:endParaRPr lang="fr-FR" dirty="0"/>
          </a:p>
        </p:txBody>
      </p:sp>
      <p:sp>
        <p:nvSpPr>
          <p:cNvPr id="6" name="Espace réservé du pied de page 5"/>
          <p:cNvSpPr>
            <a:spLocks noGrp="1"/>
          </p:cNvSpPr>
          <p:nvPr>
            <p:ph type="ftr" sz="quarter" idx="3"/>
          </p:nvPr>
        </p:nvSpPr>
        <p:spPr>
          <a:xfrm>
            <a:off x="2634038" y="91805"/>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2339752" y="1484784"/>
            <a:ext cx="4082445"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Une démarche en 3 phases</a:t>
            </a:r>
          </a:p>
        </p:txBody>
      </p:sp>
      <p:sp>
        <p:nvSpPr>
          <p:cNvPr id="2" name="Rectangle à coins arrondis 1"/>
          <p:cNvSpPr/>
          <p:nvPr/>
        </p:nvSpPr>
        <p:spPr>
          <a:xfrm>
            <a:off x="384123" y="2708921"/>
            <a:ext cx="2387677" cy="366107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b="1" dirty="0">
                <a:solidFill>
                  <a:schemeClr val="tx1"/>
                </a:solidFill>
                <a:latin typeface="Arial" panose="020B0604020202020204" pitchFamily="34" charset="0"/>
                <a:cs typeface="Arial" panose="020B0604020202020204" pitchFamily="34" charset="0"/>
              </a:rPr>
              <a:t>«  Aller vers », </a:t>
            </a:r>
            <a:r>
              <a:rPr lang="fr-FR" sz="1400" dirty="0">
                <a:solidFill>
                  <a:schemeClr val="tx1"/>
                </a:solidFill>
                <a:latin typeface="Arial" panose="020B0604020202020204" pitchFamily="34" charset="0"/>
                <a:cs typeface="Arial" panose="020B0604020202020204" pitchFamily="34" charset="0"/>
              </a:rPr>
              <a:t>projet hors les murs, par les pairs, activités sportives, culturelles</a:t>
            </a:r>
          </a:p>
          <a:p>
            <a:endParaRPr lang="fr-FR" sz="1400" dirty="0">
              <a:solidFill>
                <a:schemeClr val="tx1"/>
              </a:solidFill>
              <a:latin typeface="Arial" panose="020B0604020202020204" pitchFamily="34" charset="0"/>
              <a:cs typeface="Arial" panose="020B0604020202020204" pitchFamily="34" charset="0"/>
            </a:endParaRPr>
          </a:p>
          <a:p>
            <a:r>
              <a:rPr lang="fr-FR" sz="1400" dirty="0">
                <a:solidFill>
                  <a:schemeClr val="tx1"/>
                </a:solidFill>
                <a:latin typeface="Arial" panose="020B0604020202020204" pitchFamily="34" charset="0"/>
                <a:cs typeface="Arial" panose="020B0604020202020204" pitchFamily="34" charset="0"/>
              </a:rPr>
              <a:t>• Implication de l’ensemble des partenaires locaux </a:t>
            </a:r>
          </a:p>
          <a:p>
            <a:endParaRPr lang="fr-FR" sz="1400" dirty="0">
              <a:solidFill>
                <a:schemeClr val="tx1"/>
              </a:solidFill>
              <a:latin typeface="Arial" panose="020B0604020202020204" pitchFamily="34" charset="0"/>
              <a:cs typeface="Arial" panose="020B0604020202020204" pitchFamily="34" charset="0"/>
            </a:endParaRPr>
          </a:p>
          <a:p>
            <a:r>
              <a:rPr lang="fr-FR" sz="1400" dirty="0">
                <a:solidFill>
                  <a:schemeClr val="tx1"/>
                </a:solidFill>
                <a:latin typeface="Arial" panose="020B0604020202020204" pitchFamily="34" charset="0"/>
                <a:cs typeface="Arial" panose="020B0604020202020204" pitchFamily="34" charset="0"/>
              </a:rPr>
              <a:t>• Articulation AAP PIC      = continuum </a:t>
            </a:r>
          </a:p>
        </p:txBody>
      </p:sp>
      <p:sp>
        <p:nvSpPr>
          <p:cNvPr id="10" name="Rectangle à coins arrondis 9"/>
          <p:cNvSpPr/>
          <p:nvPr/>
        </p:nvSpPr>
        <p:spPr>
          <a:xfrm>
            <a:off x="3426251" y="2708921"/>
            <a:ext cx="2376264" cy="368208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Etablir et stabiliser un </a:t>
            </a:r>
            <a:r>
              <a:rPr lang="fr-FR" sz="1400" b="1" dirty="0">
                <a:solidFill>
                  <a:schemeClr val="tx1"/>
                </a:solidFill>
                <a:latin typeface="Arial" panose="020B0604020202020204" pitchFamily="34" charset="0"/>
                <a:cs typeface="Arial" panose="020B0604020202020204" pitchFamily="34" charset="0"/>
              </a:rPr>
              <a:t>lien de confiance</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Premier recueil de besoin (diagnostic partagé avec la ML)</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Accompagnement dans les démarches administratives</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Aides financières de droit commun (ML</a:t>
            </a:r>
            <a:r>
              <a:rPr lang="fr-FR" sz="1600" dirty="0">
                <a:solidFill>
                  <a:schemeClr val="tx1"/>
                </a:solidFill>
                <a:latin typeface="Arial" panose="020B0604020202020204" pitchFamily="34" charset="0"/>
                <a:cs typeface="Arial" panose="020B0604020202020204" pitchFamily="34" charset="0"/>
              </a:rPr>
              <a:t>)</a:t>
            </a:r>
          </a:p>
        </p:txBody>
      </p:sp>
      <p:sp>
        <p:nvSpPr>
          <p:cNvPr id="11" name="Rectangle à coins arrondis 10"/>
          <p:cNvSpPr/>
          <p:nvPr/>
        </p:nvSpPr>
        <p:spPr>
          <a:xfrm>
            <a:off x="6372200" y="2708921"/>
            <a:ext cx="2520280" cy="368109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marL="285750" indent="-285750" algn="ctr">
              <a:spcBef>
                <a:spcPts val="600"/>
              </a:spcBef>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Contractualisation tripartite jeune – porteur de projet – ML </a:t>
            </a:r>
          </a:p>
          <a:p>
            <a:pPr algn="ctr"/>
            <a:r>
              <a:rPr lang="fr-FR" sz="1400" dirty="0">
                <a:solidFill>
                  <a:schemeClr val="tx1"/>
                </a:solidFill>
                <a:latin typeface="Arial" panose="020B0604020202020204" pitchFamily="34" charset="0"/>
                <a:cs typeface="Arial" panose="020B0604020202020204" pitchFamily="34" charset="0"/>
              </a:rPr>
              <a:t>= Qui fait quoi ?</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Désignation d’un conseiller référent</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a:t>
            </a:r>
            <a:r>
              <a:rPr lang="fr-FR" sz="1400" b="1" dirty="0">
                <a:solidFill>
                  <a:schemeClr val="tx1"/>
                </a:solidFill>
                <a:latin typeface="Arial" panose="020B0604020202020204" pitchFamily="34" charset="0"/>
                <a:cs typeface="Arial" panose="020B0604020202020204" pitchFamily="34" charset="0"/>
              </a:rPr>
              <a:t>Définition d’un plan d’action</a:t>
            </a:r>
          </a:p>
          <a:p>
            <a:pPr algn="ctr"/>
            <a:endParaRPr lang="fr-FR" sz="1400" dirty="0">
              <a:solidFill>
                <a:schemeClr val="tx1"/>
              </a:solidFill>
              <a:latin typeface="Arial" panose="020B0604020202020204" pitchFamily="34" charset="0"/>
              <a:cs typeface="Arial" panose="020B0604020202020204" pitchFamily="34" charset="0"/>
            </a:endParaRPr>
          </a:p>
          <a:p>
            <a:pPr algn="ctr"/>
            <a:r>
              <a:rPr lang="fr-FR" sz="1400" dirty="0">
                <a:solidFill>
                  <a:schemeClr val="tx1"/>
                </a:solidFill>
                <a:latin typeface="Arial" panose="020B0604020202020204" pitchFamily="34" charset="0"/>
                <a:cs typeface="Arial" panose="020B0604020202020204" pitchFamily="34" charset="0"/>
              </a:rPr>
              <a:t>• Fixer la durée du CEJ </a:t>
            </a:r>
            <a:r>
              <a:rPr lang="fr-FR" sz="1200" dirty="0">
                <a:solidFill>
                  <a:schemeClr val="tx1"/>
                </a:solidFill>
                <a:latin typeface="Arial" panose="020B0604020202020204" pitchFamily="34" charset="0"/>
                <a:cs typeface="Arial" panose="020B0604020202020204" pitchFamily="34" charset="0"/>
              </a:rPr>
              <a:t>(12 mois, prolongement 6 mois)</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385654"/>
            <a:ext cx="611263" cy="4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168" y="4384885"/>
            <a:ext cx="554053" cy="4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1037" y="2085675"/>
            <a:ext cx="2387676" cy="50405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anose="020B0604020202020204" pitchFamily="34" charset="0"/>
                <a:cs typeface="Arial" panose="020B0604020202020204" pitchFamily="34" charset="0"/>
              </a:rPr>
              <a:t>Repérage et mobilisation</a:t>
            </a:r>
          </a:p>
        </p:txBody>
      </p:sp>
      <p:sp>
        <p:nvSpPr>
          <p:cNvPr id="19" name="Rectangle 18"/>
          <p:cNvSpPr/>
          <p:nvPr/>
        </p:nvSpPr>
        <p:spPr>
          <a:xfrm>
            <a:off x="6432796" y="2085675"/>
            <a:ext cx="2387676" cy="50405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prstClr val="black"/>
                </a:solidFill>
                <a:latin typeface="Arial" panose="020B0604020202020204" pitchFamily="34" charset="0"/>
                <a:cs typeface="Arial" panose="020B0604020202020204" pitchFamily="34" charset="0"/>
              </a:rPr>
              <a:t>Entrée en CEJ</a:t>
            </a:r>
          </a:p>
        </p:txBody>
      </p:sp>
      <p:sp>
        <p:nvSpPr>
          <p:cNvPr id="20" name="Rectangle 19"/>
          <p:cNvSpPr/>
          <p:nvPr/>
        </p:nvSpPr>
        <p:spPr>
          <a:xfrm>
            <a:off x="3394457" y="2085675"/>
            <a:ext cx="2387676" cy="50405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a:solidFill>
                  <a:prstClr val="black"/>
                </a:solidFill>
                <a:latin typeface="Arial" panose="020B0604020202020204" pitchFamily="34" charset="0"/>
                <a:cs typeface="Arial" panose="020B0604020202020204" pitchFamily="34" charset="0"/>
              </a:rPr>
              <a:t>Accompagnement vers la contractualisation</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294" y="2708921"/>
            <a:ext cx="653402" cy="647818"/>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594" y="2653494"/>
            <a:ext cx="653402" cy="647818"/>
          </a:xfrm>
          <a:prstGeom prst="rect">
            <a:avLst/>
          </a:prstGeom>
        </p:spPr>
      </p:pic>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6407" y="2709174"/>
            <a:ext cx="653402" cy="647818"/>
          </a:xfrm>
          <a:prstGeom prst="rect">
            <a:avLst/>
          </a:prstGeom>
        </p:spPr>
      </p:pic>
    </p:spTree>
    <p:extLst>
      <p:ext uri="{BB962C8B-B14F-4D97-AF65-F5344CB8AC3E}">
        <p14:creationId xmlns:p14="http://schemas.microsoft.com/office/powerpoint/2010/main" val="206594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1331641" y="1916832"/>
            <a:ext cx="7452358" cy="4030320"/>
          </a:xfrm>
        </p:spPr>
        <p:txBody>
          <a:bodyPr>
            <a:normAutofit fontScale="90000"/>
          </a:bodyPr>
          <a:lstStyle/>
          <a:p>
            <a:pPr marL="0" indent="0" algn="l">
              <a:buNone/>
            </a:pPr>
            <a:br>
              <a:rPr lang="fr-FR" sz="1800" b="1" u="sng" dirty="0">
                <a:solidFill>
                  <a:schemeClr val="tx1"/>
                </a:solidFill>
              </a:rPr>
            </a:br>
            <a:r>
              <a:rPr lang="fr-FR" sz="1800" b="1" u="sng" dirty="0">
                <a:solidFill>
                  <a:schemeClr val="tx1"/>
                </a:solidFill>
              </a:rPr>
              <a:t>Dès </a:t>
            </a:r>
            <a:r>
              <a:rPr lang="fr-FR" sz="1600" b="1" u="sng" dirty="0">
                <a:solidFill>
                  <a:schemeClr val="tx1"/>
                </a:solidFill>
                <a:latin typeface="Arial" panose="020B0604020202020204" pitchFamily="34" charset="0"/>
                <a:cs typeface="Arial" panose="020B0604020202020204" pitchFamily="34" charset="0"/>
              </a:rPr>
              <a:t>la phase de remobilisation :</a:t>
            </a:r>
            <a:r>
              <a:rPr lang="fr-FR" sz="1600" b="1" dirty="0">
                <a:solidFill>
                  <a:schemeClr val="tx1"/>
                </a:solidFill>
                <a:latin typeface="Arial" panose="020B0604020202020204" pitchFamily="34" charset="0"/>
                <a:cs typeface="Arial" panose="020B0604020202020204" pitchFamily="34" charset="0"/>
              </a:rPr>
              <a:t> </a:t>
            </a:r>
            <a:r>
              <a:rPr lang="fr-FR" sz="1600" dirty="0">
                <a:solidFill>
                  <a:schemeClr val="tx1"/>
                </a:solidFill>
                <a:latin typeface="Arial" panose="020B0604020202020204" pitchFamily="34" charset="0"/>
                <a:cs typeface="Arial" panose="020B0604020202020204" pitchFamily="34" charset="0"/>
              </a:rPr>
              <a:t>Elle peut être assurée par le porteur seul, ou en lien avec la mission locale. Un diagnostic est réalisé conjointement sur les besoins du jeune en matière de logement, santé, mobilité, accès au droit. </a:t>
            </a:r>
            <a:br>
              <a:rPr lang="fr-FR" sz="1600" b="1" u="sng" dirty="0">
                <a:solidFill>
                  <a:schemeClr val="tx1"/>
                </a:solidFill>
                <a:latin typeface="Arial" panose="020B0604020202020204" pitchFamily="34" charset="0"/>
                <a:cs typeface="Arial" panose="020B0604020202020204" pitchFamily="34" charset="0"/>
              </a:rPr>
            </a:br>
            <a:br>
              <a:rPr lang="fr-FR" sz="1600" b="1" u="sng" dirty="0">
                <a:solidFill>
                  <a:schemeClr val="tx1"/>
                </a:solidFill>
                <a:latin typeface="Arial" panose="020B0604020202020204" pitchFamily="34" charset="0"/>
                <a:cs typeface="Arial" panose="020B0604020202020204" pitchFamily="34" charset="0"/>
              </a:rPr>
            </a:br>
            <a:r>
              <a:rPr lang="fr-FR" sz="1600" b="1" u="sng" dirty="0">
                <a:solidFill>
                  <a:schemeClr val="tx1"/>
                </a:solidFill>
                <a:latin typeface="Arial" panose="020B0604020202020204" pitchFamily="34" charset="0"/>
                <a:cs typeface="Arial" panose="020B0604020202020204" pitchFamily="34" charset="0"/>
              </a:rPr>
              <a:t>Lors de la contractualisation </a:t>
            </a:r>
            <a:r>
              <a:rPr lang="fr-FR" sz="1600" dirty="0">
                <a:solidFill>
                  <a:schemeClr val="tx1"/>
                </a:solidFill>
                <a:latin typeface="Arial" panose="020B0604020202020204" pitchFamily="34" charset="0"/>
                <a:cs typeface="Arial" panose="020B0604020202020204" pitchFamily="34" charset="0"/>
              </a:rPr>
              <a:t>: Le contrat CEJ est signé des 3 parties (porteur, ML, jeune). Le CEJ est formellement ouvert par la ML, qui est responsable du versement de l’allocation (le cas échéant). En cas de sanction, l’appréciation portée au « motif légitime » est concertée entre le porteur et la ML. </a:t>
            </a:r>
            <a:br>
              <a:rPr lang="fr-FR" sz="1600" b="1" u="sng" dirty="0">
                <a:solidFill>
                  <a:schemeClr val="tx1"/>
                </a:solidFill>
                <a:latin typeface="Arial" panose="020B0604020202020204" pitchFamily="34" charset="0"/>
                <a:cs typeface="Arial" panose="020B0604020202020204" pitchFamily="34" charset="0"/>
              </a:rPr>
            </a:br>
            <a:br>
              <a:rPr lang="fr-FR" sz="1600" b="1" u="sng" dirty="0">
                <a:solidFill>
                  <a:schemeClr val="tx1"/>
                </a:solidFill>
                <a:latin typeface="Arial" panose="020B0604020202020204" pitchFamily="34" charset="0"/>
                <a:cs typeface="Arial" panose="020B0604020202020204" pitchFamily="34" charset="0"/>
              </a:rPr>
            </a:br>
            <a:r>
              <a:rPr lang="fr-FR" sz="1600" b="1" u="sng" dirty="0">
                <a:solidFill>
                  <a:schemeClr val="tx1"/>
                </a:solidFill>
                <a:latin typeface="Arial" panose="020B0604020202020204" pitchFamily="34" charset="0"/>
                <a:cs typeface="Arial" panose="020B0604020202020204" pitchFamily="34" charset="0"/>
              </a:rPr>
              <a:t>Le </a:t>
            </a:r>
            <a:r>
              <a:rPr lang="fr-FR" sz="1600" b="1" u="sng" dirty="0" err="1">
                <a:solidFill>
                  <a:schemeClr val="tx1"/>
                </a:solidFill>
                <a:latin typeface="Arial" panose="020B0604020202020204" pitchFamily="34" charset="0"/>
                <a:cs typeface="Arial" panose="020B0604020202020204" pitchFamily="34" charset="0"/>
              </a:rPr>
              <a:t>co</a:t>
            </a:r>
            <a:r>
              <a:rPr lang="fr-FR" sz="1600" b="1" u="sng" dirty="0">
                <a:solidFill>
                  <a:schemeClr val="tx1"/>
                </a:solidFill>
                <a:latin typeface="Arial" panose="020B0604020202020204" pitchFamily="34" charset="0"/>
                <a:cs typeface="Arial" panose="020B0604020202020204" pitchFamily="34" charset="0"/>
              </a:rPr>
              <a:t>-accompagnement en CEJ :</a:t>
            </a:r>
            <a:r>
              <a:rPr lang="fr-FR" sz="1600" dirty="0">
                <a:solidFill>
                  <a:schemeClr val="tx1"/>
                </a:solidFill>
                <a:latin typeface="Arial" panose="020B0604020202020204" pitchFamily="34" charset="0"/>
                <a:cs typeface="Arial" panose="020B0604020202020204" pitchFamily="34" charset="0"/>
              </a:rPr>
              <a:t> Le porteur et la ML définissent le « qui fait quoi » et à quel moment du parcours. Il est recommandé que le porteur désigne le conseiller référent (personne ressource), et dans tout les cas nécessité d’une information, régulière et complète de l’autre </a:t>
            </a:r>
            <a:r>
              <a:rPr lang="fr-FR" sz="1600" dirty="0" err="1">
                <a:solidFill>
                  <a:schemeClr val="tx1"/>
                </a:solidFill>
                <a:latin typeface="Arial" panose="020B0604020202020204" pitchFamily="34" charset="0"/>
                <a:cs typeface="Arial" panose="020B0604020202020204" pitchFamily="34" charset="0"/>
              </a:rPr>
              <a:t>co</a:t>
            </a:r>
            <a:r>
              <a:rPr lang="fr-FR" sz="1600" dirty="0">
                <a:solidFill>
                  <a:schemeClr val="tx1"/>
                </a:solidFill>
                <a:latin typeface="Arial" panose="020B0604020202020204" pitchFamily="34" charset="0"/>
                <a:cs typeface="Arial" panose="020B0604020202020204" pitchFamily="34" charset="0"/>
              </a:rPr>
              <a:t>-accompagnant. Définition concertée </a:t>
            </a:r>
            <a:r>
              <a:rPr lang="fr-FR" sz="1800" dirty="0">
                <a:solidFill>
                  <a:schemeClr val="tx1"/>
                </a:solidFill>
              </a:rPr>
              <a:t>du plan d’action tripartite. </a:t>
            </a: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6</a:t>
            </a:fld>
            <a:endParaRPr lang="fr-FR" dirty="0"/>
          </a:p>
        </p:txBody>
      </p:sp>
      <p:sp>
        <p:nvSpPr>
          <p:cNvPr id="6" name="Espace réservé du pied de page 5"/>
          <p:cNvSpPr>
            <a:spLocks noGrp="1"/>
          </p:cNvSpPr>
          <p:nvPr>
            <p:ph type="ftr" sz="quarter" idx="3"/>
          </p:nvPr>
        </p:nvSpPr>
        <p:spPr>
          <a:xfrm>
            <a:off x="2627534" y="44624"/>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836712"/>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1475656" y="1484784"/>
            <a:ext cx="6264696"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Le </a:t>
            </a:r>
            <a:r>
              <a:rPr lang="fr-FR" sz="2400" b="1" dirty="0" err="1">
                <a:solidFill>
                  <a:schemeClr val="tx1"/>
                </a:solidFill>
              </a:rPr>
              <a:t>co</a:t>
            </a:r>
            <a:r>
              <a:rPr lang="fr-FR" sz="2400" b="1" dirty="0">
                <a:solidFill>
                  <a:schemeClr val="tx1"/>
                </a:solidFill>
              </a:rPr>
              <a:t>-accompagnement et la mobilisation de la mission locale sont prépondérants</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492896"/>
            <a:ext cx="495498" cy="495498"/>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573016"/>
            <a:ext cx="495498" cy="495498"/>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88" y="4725144"/>
            <a:ext cx="495498" cy="495498"/>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6" y="980728"/>
            <a:ext cx="1406688" cy="1406688"/>
          </a:xfrm>
          <a:prstGeom prst="rect">
            <a:avLst/>
          </a:prstGeom>
        </p:spPr>
      </p:pic>
      <p:sp>
        <p:nvSpPr>
          <p:cNvPr id="13" name="Rectangle 12"/>
          <p:cNvSpPr/>
          <p:nvPr/>
        </p:nvSpPr>
        <p:spPr>
          <a:xfrm>
            <a:off x="1179066" y="5517232"/>
            <a:ext cx="7569398"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
              <a:lnSpc>
                <a:spcPct val="100000"/>
              </a:lnSpc>
              <a:buSzPct val="45000"/>
              <a:defRPr/>
            </a:pPr>
            <a:r>
              <a:rPr lang="fr-FR" sz="1300" b="1" u="sng" spc="-1" dirty="0">
                <a:solidFill>
                  <a:schemeClr val="bg1"/>
                </a:solidFill>
                <a:ea typeface="DejaVu Sans"/>
              </a:rPr>
              <a:t>Les attendus </a:t>
            </a:r>
            <a:r>
              <a:rPr lang="fr-FR" sz="1300" b="1" spc="-1" dirty="0">
                <a:solidFill>
                  <a:schemeClr val="bg1"/>
                </a:solidFill>
                <a:ea typeface="DejaVu Sans"/>
              </a:rPr>
              <a:t>: </a:t>
            </a:r>
          </a:p>
          <a:p>
            <a:pPr marL="216000" indent="-215640">
              <a:lnSpc>
                <a:spcPct val="100000"/>
              </a:lnSpc>
              <a:buSzPct val="45000"/>
              <a:buFont typeface="Wingdings" charset="2"/>
              <a:buChar char=""/>
              <a:defRPr/>
            </a:pPr>
            <a:r>
              <a:rPr lang="fr-FR" sz="1300" b="1" spc="-1" dirty="0">
                <a:solidFill>
                  <a:schemeClr val="bg1"/>
                </a:solidFill>
                <a:ea typeface="DejaVu Sans"/>
              </a:rPr>
              <a:t>Soutien attendu de la mission locale partenaire du territoire dès la présentation du projet</a:t>
            </a:r>
          </a:p>
          <a:p>
            <a:pPr marL="216000" indent="-215640">
              <a:lnSpc>
                <a:spcPct val="100000"/>
              </a:lnSpc>
              <a:buSzPct val="45000"/>
              <a:buFont typeface="Wingdings" charset="2"/>
              <a:buChar char=""/>
              <a:defRPr/>
            </a:pPr>
            <a:r>
              <a:rPr lang="fr-FR" sz="1300" b="1" spc="-1" dirty="0">
                <a:solidFill>
                  <a:schemeClr val="bg1"/>
                </a:solidFill>
                <a:ea typeface="DejaVu Sans"/>
              </a:rPr>
              <a:t>Lettre d’engagement de la ML  à joindre au dossier de candidature par le porteur</a:t>
            </a:r>
            <a:endParaRPr lang="fr-FR" sz="1300" b="1" spc="-1" dirty="0">
              <a:solidFill>
                <a:schemeClr val="bg1"/>
              </a:solidFill>
            </a:endParaRPr>
          </a:p>
          <a:p>
            <a:pPr marL="216000" indent="-215640">
              <a:lnSpc>
                <a:spcPct val="100000"/>
              </a:lnSpc>
              <a:buSzPct val="45000"/>
              <a:buFont typeface="Wingdings" charset="2"/>
              <a:buChar char=""/>
              <a:defRPr/>
            </a:pPr>
            <a:r>
              <a:rPr lang="fr-FR" sz="1300" b="1" spc="-1" dirty="0">
                <a:solidFill>
                  <a:schemeClr val="bg1"/>
                </a:solidFill>
                <a:ea typeface="DejaVu Sans"/>
              </a:rPr>
              <a:t>Le porteur doit démontrer la plus-value par rapport à l’existant et sa complémentarité au regard des dispositifs et acteurs existants sur le territoire considéré</a:t>
            </a:r>
            <a:endParaRPr lang="fr-FR" sz="1300" b="1" dirty="0">
              <a:solidFill>
                <a:schemeClr val="bg1"/>
              </a:solidFill>
            </a:endParaRPr>
          </a:p>
        </p:txBody>
      </p:sp>
    </p:spTree>
    <p:extLst>
      <p:ext uri="{BB962C8B-B14F-4D97-AF65-F5344CB8AC3E}">
        <p14:creationId xmlns:p14="http://schemas.microsoft.com/office/powerpoint/2010/main" val="34842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sz="1050" cap="all" dirty="0">
                <a:solidFill>
                  <a:schemeClr val="tx1"/>
                </a:solidFill>
              </a:rPr>
              <a:t>29/08/2023</a:t>
            </a:r>
          </a:p>
          <a:p>
            <a:endParaRPr lang="fr-FR" cap="all" dirty="0"/>
          </a:p>
        </p:txBody>
      </p:sp>
      <p:sp>
        <p:nvSpPr>
          <p:cNvPr id="4" name="Titre 3"/>
          <p:cNvSpPr>
            <a:spLocks noGrp="1"/>
          </p:cNvSpPr>
          <p:nvPr>
            <p:ph type="title"/>
          </p:nvPr>
        </p:nvSpPr>
        <p:spPr>
          <a:xfrm>
            <a:off x="323528" y="250916"/>
            <a:ext cx="8496944" cy="6130412"/>
          </a:xfrm>
        </p:spPr>
        <p:txBody>
          <a:bodyPr>
            <a:normAutofit/>
          </a:bodyPr>
          <a:lstStyle/>
          <a:p>
            <a:pPr marL="0" indent="0" algn="l">
              <a:buNone/>
            </a:pP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br>
              <a:rPr lang="fr-FR" sz="1800" b="1" u="sng" dirty="0">
                <a:solidFill>
                  <a:schemeClr val="tx1"/>
                </a:solidFill>
              </a:rPr>
            </a:br>
            <a:r>
              <a:rPr lang="fr-FR" sz="1800" dirty="0">
                <a:solidFill>
                  <a:schemeClr val="tx1"/>
                </a:solidFill>
              </a:rPr>
              <a:t>		</a:t>
            </a:r>
            <a:br>
              <a:rPr lang="fr-FR" sz="2000" dirty="0">
                <a:solidFill>
                  <a:schemeClr val="tx1"/>
                </a:solidFill>
                <a:latin typeface="Arial" panose="020B0604020202020204" pitchFamily="34" charset="0"/>
                <a:cs typeface="Arial" panose="020B0604020202020204" pitchFamily="34" charset="0"/>
              </a:rPr>
            </a:br>
            <a:br>
              <a:rPr lang="fr-FR" sz="2000" b="1" dirty="0">
                <a:solidFill>
                  <a:schemeClr val="tx1"/>
                </a:solidFill>
                <a:latin typeface="Arial" panose="020B0604020202020204" pitchFamily="34" charset="0"/>
                <a:cs typeface="Arial" panose="020B0604020202020204" pitchFamily="34" charset="0"/>
              </a:rPr>
            </a:br>
            <a:r>
              <a:rPr lang="fr-FR" sz="2000" b="1" dirty="0">
                <a:solidFill>
                  <a:schemeClr val="tx1"/>
                </a:solidFill>
                <a:latin typeface="Arial" panose="020B0604020202020204" pitchFamily="34" charset="0"/>
                <a:cs typeface="Arial" panose="020B0604020202020204" pitchFamily="34" charset="0"/>
              </a:rPr>
              <a:t> </a:t>
            </a:r>
            <a:br>
              <a:rPr lang="fr-FR" dirty="0"/>
            </a:br>
            <a:endParaRPr lang="fr-FR" sz="3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7</a:t>
            </a:fld>
            <a:endParaRPr lang="fr-FR" dirty="0"/>
          </a:p>
        </p:txBody>
      </p:sp>
      <p:sp>
        <p:nvSpPr>
          <p:cNvPr id="6" name="Espace réservé du pied de page 5"/>
          <p:cNvSpPr>
            <a:spLocks noGrp="1"/>
          </p:cNvSpPr>
          <p:nvPr>
            <p:ph type="ftr" sz="quarter" idx="3"/>
          </p:nvPr>
        </p:nvSpPr>
        <p:spPr>
          <a:xfrm>
            <a:off x="2736702" y="85528"/>
            <a:ext cx="6336954" cy="864096"/>
          </a:xfrm>
        </p:spPr>
        <p:txBody>
          <a:bodyPr/>
          <a:lstStyle/>
          <a:p>
            <a:r>
              <a:rPr lang="fr-FR" sz="1050" dirty="0"/>
              <a:t>Direction régionale et interdépartementale de l'économie, de l'emploi, du travail et des solidarités d’Île-de-France</a:t>
            </a:r>
            <a:br>
              <a:rPr lang="fr-FR" sz="1050" dirty="0"/>
            </a:br>
            <a:r>
              <a:rPr lang="fr-FR" sz="1050" b="0" dirty="0"/>
              <a:t>Unité régionale</a:t>
            </a:r>
            <a:endParaRPr lang="fr-FR" sz="1050" dirty="0"/>
          </a:p>
        </p:txBody>
      </p:sp>
      <p:pic>
        <p:nvPicPr>
          <p:cNvPr id="8" name="Picture 2" descr="C:\Users\Karine\Desktop\PREF_region_Ile_de_France_CMJN(1).jpg"/>
          <p:cNvPicPr>
            <a:picLocks noChangeAspect="1" noChangeArrowheads="1"/>
          </p:cNvPicPr>
          <p:nvPr/>
        </p:nvPicPr>
        <p:blipFill>
          <a:blip r:embed="rId2"/>
          <a:srcRect/>
          <a:stretch>
            <a:fillRect/>
          </a:stretch>
        </p:blipFill>
        <p:spPr bwMode="auto">
          <a:xfrm>
            <a:off x="179512" y="250916"/>
            <a:ext cx="930774" cy="740701"/>
          </a:xfrm>
          <a:prstGeom prst="rect">
            <a:avLst/>
          </a:prstGeom>
          <a:noFill/>
        </p:spPr>
      </p:pic>
      <p:sp>
        <p:nvSpPr>
          <p:cNvPr id="7" name="Rectangle à coins arrondis 6"/>
          <p:cNvSpPr/>
          <p:nvPr/>
        </p:nvSpPr>
        <p:spPr>
          <a:xfrm>
            <a:off x="2123728" y="908720"/>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9" name="Rectangle à coins arrondis 8"/>
          <p:cNvSpPr/>
          <p:nvPr/>
        </p:nvSpPr>
        <p:spPr>
          <a:xfrm>
            <a:off x="2771800" y="1484784"/>
            <a:ext cx="3528392" cy="639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3</a:t>
            </a:r>
            <a:r>
              <a:rPr lang="fr-FR" sz="2400" b="1" dirty="0">
                <a:solidFill>
                  <a:srgbClr val="C00000"/>
                </a:solidFill>
              </a:rPr>
              <a:t>+1</a:t>
            </a:r>
            <a:r>
              <a:rPr lang="fr-FR" sz="2400" b="1" dirty="0">
                <a:solidFill>
                  <a:schemeClr val="tx1"/>
                </a:solidFill>
              </a:rPr>
              <a:t> volets thématiques</a:t>
            </a:r>
          </a:p>
        </p:txBody>
      </p:sp>
      <p:sp>
        <p:nvSpPr>
          <p:cNvPr id="2" name="Ellipse 1"/>
          <p:cNvSpPr/>
          <p:nvPr/>
        </p:nvSpPr>
        <p:spPr>
          <a:xfrm>
            <a:off x="2894713" y="2801956"/>
            <a:ext cx="3057243" cy="2881968"/>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Accompagnement vers l’insertion socio- professionnelle</a:t>
            </a:r>
          </a:p>
          <a:p>
            <a:pPr algn="ctr"/>
            <a:endParaRPr lang="fr-FR" sz="1600" b="1" dirty="0">
              <a:latin typeface="Arial" panose="020B0604020202020204" pitchFamily="34" charset="0"/>
              <a:cs typeface="Arial" panose="020B0604020202020204" pitchFamily="34" charset="0"/>
            </a:endParaRPr>
          </a:p>
        </p:txBody>
      </p:sp>
      <p:sp>
        <p:nvSpPr>
          <p:cNvPr id="10" name="Ellipse 9"/>
          <p:cNvSpPr/>
          <p:nvPr/>
        </p:nvSpPr>
        <p:spPr>
          <a:xfrm>
            <a:off x="1460456" y="2600541"/>
            <a:ext cx="1728192" cy="1656184"/>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Volet</a:t>
            </a:r>
            <a:r>
              <a:rPr lang="fr-FR" b="1"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Mobilité</a:t>
            </a:r>
          </a:p>
        </p:txBody>
      </p:sp>
      <p:sp>
        <p:nvSpPr>
          <p:cNvPr id="15" name="Ellipse 14"/>
          <p:cNvSpPr/>
          <p:nvPr/>
        </p:nvSpPr>
        <p:spPr>
          <a:xfrm>
            <a:off x="5528466" y="2600541"/>
            <a:ext cx="1841331" cy="1780106"/>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Volet Logement</a:t>
            </a:r>
          </a:p>
        </p:txBody>
      </p:sp>
      <p:sp>
        <p:nvSpPr>
          <p:cNvPr id="16" name="Ellipse 15"/>
          <p:cNvSpPr/>
          <p:nvPr/>
        </p:nvSpPr>
        <p:spPr>
          <a:xfrm>
            <a:off x="3602403" y="4991357"/>
            <a:ext cx="1728192" cy="1656184"/>
          </a:xfrm>
          <a:prstGeom prst="ellipse">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Volet Santé</a:t>
            </a:r>
          </a:p>
          <a:p>
            <a:pPr algn="ctr"/>
            <a:r>
              <a:rPr lang="fr-FR" sz="1200" b="1" u="sng" dirty="0">
                <a:latin typeface="Arial" panose="020B0604020202020204" pitchFamily="34" charset="0"/>
                <a:cs typeface="Arial" panose="020B0604020202020204" pitchFamily="34" charset="0"/>
              </a:rPr>
              <a:t>(crédits hors AAP)</a:t>
            </a:r>
            <a:endParaRPr lang="fr-FR" sz="1200" u="sng" dirty="0">
              <a:latin typeface="Arial" panose="020B0604020202020204" pitchFamily="34" charset="0"/>
              <a:cs typeface="Arial" panose="020B0604020202020204" pitchFamily="34" charset="0"/>
            </a:endParaRPr>
          </a:p>
        </p:txBody>
      </p:sp>
      <p:sp>
        <p:nvSpPr>
          <p:cNvPr id="20" name="Rectangle 19"/>
          <p:cNvSpPr/>
          <p:nvPr/>
        </p:nvSpPr>
        <p:spPr>
          <a:xfrm>
            <a:off x="179512" y="4293096"/>
            <a:ext cx="2815350"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79512" y="4293096"/>
            <a:ext cx="2815350" cy="205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9319" y="5008909"/>
            <a:ext cx="2955736" cy="580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dirty="0">
              <a:solidFill>
                <a:schemeClr val="tx1"/>
              </a:solidFill>
            </a:endParaRPr>
          </a:p>
          <a:p>
            <a:pPr algn="ctr"/>
            <a:r>
              <a:rPr lang="fr-FR" sz="1600" b="1" dirty="0">
                <a:solidFill>
                  <a:schemeClr val="tx1"/>
                </a:solidFill>
                <a:latin typeface="Arial" panose="020B0604020202020204" pitchFamily="34" charset="0"/>
                <a:cs typeface="Arial" panose="020B0604020202020204" pitchFamily="34" charset="0"/>
                <a:sym typeface="Wingdings"/>
              </a:rPr>
              <a:t> </a:t>
            </a:r>
            <a:r>
              <a:rPr lang="fr-FR" sz="1600" b="1" dirty="0">
                <a:solidFill>
                  <a:schemeClr val="tx1"/>
                </a:solidFill>
                <a:latin typeface="Arial" panose="020B0604020202020204" pitchFamily="34" charset="0"/>
                <a:cs typeface="Arial" panose="020B0604020202020204" pitchFamily="34" charset="0"/>
              </a:rPr>
              <a:t>Possibilité de candidater sur un ou plusieurs volets</a:t>
            </a:r>
            <a:endParaRPr lang="fr-FR" dirty="0">
              <a:solidFill>
                <a:schemeClr val="tx1"/>
              </a:solidFill>
            </a:endParaRPr>
          </a:p>
        </p:txBody>
      </p:sp>
      <p:sp>
        <p:nvSpPr>
          <p:cNvPr id="19" name="Rectangle 18"/>
          <p:cNvSpPr/>
          <p:nvPr/>
        </p:nvSpPr>
        <p:spPr>
          <a:xfrm>
            <a:off x="6042153" y="4746384"/>
            <a:ext cx="2952328" cy="131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dirty="0">
              <a:solidFill>
                <a:schemeClr val="tx1"/>
              </a:solidFill>
            </a:endParaRPr>
          </a:p>
          <a:p>
            <a:pPr algn="ctr"/>
            <a:r>
              <a:rPr lang="fr-FR" sz="1600" b="1" dirty="0">
                <a:solidFill>
                  <a:schemeClr val="tx1"/>
                </a:solidFill>
                <a:latin typeface="Arial" panose="020B0604020202020204" pitchFamily="34" charset="0"/>
                <a:cs typeface="Arial" panose="020B0604020202020204" pitchFamily="34" charset="0"/>
                <a:sym typeface="Wingdings"/>
              </a:rPr>
              <a:t> Projets structurants intégrant l’ensemble des volets privilégiés</a:t>
            </a:r>
            <a:endParaRPr lang="fr-FR" dirty="0">
              <a:solidFill>
                <a:schemeClr val="tx1"/>
              </a:solidFill>
            </a:endParaRPr>
          </a:p>
          <a:p>
            <a:pPr algn="ctr"/>
            <a:endParaRPr lang="fr-FR" dirty="0">
              <a:solidFill>
                <a:schemeClr val="tx1"/>
              </a:solidFill>
            </a:endParaRPr>
          </a:p>
        </p:txBody>
      </p:sp>
      <p:sp>
        <p:nvSpPr>
          <p:cNvPr id="23" name="Rectangle 22"/>
          <p:cNvSpPr/>
          <p:nvPr/>
        </p:nvSpPr>
        <p:spPr>
          <a:xfrm>
            <a:off x="-57615" y="1544002"/>
            <a:ext cx="2952328" cy="80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dirty="0">
              <a:solidFill>
                <a:schemeClr val="tx1"/>
              </a:solidFill>
            </a:endParaRPr>
          </a:p>
          <a:p>
            <a:pPr algn="ctr"/>
            <a:r>
              <a:rPr lang="fr-FR" sz="1600" b="1" dirty="0">
                <a:solidFill>
                  <a:schemeClr val="tx1"/>
                </a:solidFill>
                <a:latin typeface="Arial" panose="020B0604020202020204" pitchFamily="34" charset="0"/>
                <a:cs typeface="Arial" panose="020B0604020202020204" pitchFamily="34" charset="0"/>
                <a:sym typeface="Wingdings"/>
              </a:rPr>
              <a:t> Prise en compte de l’ensemble de ces dimensions dans tous les projets</a:t>
            </a:r>
            <a:endParaRPr lang="fr-FR" dirty="0">
              <a:solidFill>
                <a:schemeClr val="tx1"/>
              </a:solidFill>
            </a:endParaRPr>
          </a:p>
        </p:txBody>
      </p:sp>
      <p:sp>
        <p:nvSpPr>
          <p:cNvPr id="24" name="Rectangle 23"/>
          <p:cNvSpPr/>
          <p:nvPr/>
        </p:nvSpPr>
        <p:spPr>
          <a:xfrm>
            <a:off x="6249287" y="1556515"/>
            <a:ext cx="2952328" cy="80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dirty="0">
              <a:solidFill>
                <a:schemeClr val="tx1"/>
              </a:solidFill>
            </a:endParaRPr>
          </a:p>
          <a:p>
            <a:pPr algn="ctr"/>
            <a:r>
              <a:rPr lang="fr-FR" sz="1600" b="1" dirty="0">
                <a:solidFill>
                  <a:schemeClr val="tx1"/>
                </a:solidFill>
                <a:latin typeface="Arial" panose="020B0604020202020204" pitchFamily="34" charset="0"/>
                <a:cs typeface="Arial" panose="020B0604020202020204" pitchFamily="34" charset="0"/>
                <a:sym typeface="Wingdings"/>
              </a:rPr>
              <a:t> Des crédits dédiés sur chaque volet</a:t>
            </a:r>
            <a:endParaRPr lang="fr-FR" dirty="0">
              <a:solidFill>
                <a:schemeClr val="tx1"/>
              </a:solidFill>
            </a:endParaRPr>
          </a:p>
        </p:txBody>
      </p:sp>
      <p:sp>
        <p:nvSpPr>
          <p:cNvPr id="11" name="Rectangle 10"/>
          <p:cNvSpPr/>
          <p:nvPr/>
        </p:nvSpPr>
        <p:spPr>
          <a:xfrm>
            <a:off x="4283968" y="4991357"/>
            <a:ext cx="360040" cy="38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t>+</a:t>
            </a:r>
          </a:p>
        </p:txBody>
      </p:sp>
    </p:spTree>
    <p:extLst>
      <p:ext uri="{BB962C8B-B14F-4D97-AF65-F5344CB8AC3E}">
        <p14:creationId xmlns:p14="http://schemas.microsoft.com/office/powerpoint/2010/main" val="252937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a date 4"/>
          <p:cNvSpPr>
            <a:spLocks noGrp="1"/>
          </p:cNvSpPr>
          <p:nvPr>
            <p:ph type="dt" sz="quarter" idx="12"/>
          </p:nvPr>
        </p:nvSpPr>
        <p:spPr>
          <a:xfrm>
            <a:off x="6871231" y="6381328"/>
            <a:ext cx="2133600" cy="365125"/>
          </a:xfrm>
          <a:noFill/>
          <a:extLst>
            <a:ext uri="{91240B29-F687-4F45-9708-019B960494DF}">
              <a14:hiddenLine xmlns:a14="http://schemas.microsoft.com/office/drawing/2010/main" w="25560">
                <a:solidFill>
                  <a:srgbClr val="003E2D"/>
                </a:solidFill>
                <a:round/>
                <a:headEnd/>
                <a:tailEnd/>
              </a14:hiddenLine>
            </a:ext>
          </a:extLst>
        </p:spPr>
        <p:txBody>
          <a:bodyPr/>
          <a:lstStyle>
            <a:lvl1pPr eaLnBrk="0">
              <a:tabLst>
                <a:tab pos="449263" algn="l"/>
                <a:tab pos="898525" algn="l"/>
                <a:tab pos="1347788" algn="l"/>
                <a:tab pos="1797050" algn="l"/>
              </a:tabLst>
              <a:defRPr>
                <a:solidFill>
                  <a:schemeClr val="tx1"/>
                </a:solidFill>
                <a:latin typeface="Arial" charset="0"/>
                <a:ea typeface="Microsoft YaHei" charset="-122"/>
              </a:defRPr>
            </a:lvl1pPr>
            <a:lvl2pPr eaLnBrk="0">
              <a:tabLst>
                <a:tab pos="449263" algn="l"/>
                <a:tab pos="898525" algn="l"/>
                <a:tab pos="1347788" algn="l"/>
                <a:tab pos="1797050" algn="l"/>
              </a:tabLst>
              <a:defRPr>
                <a:solidFill>
                  <a:schemeClr val="tx1"/>
                </a:solidFill>
                <a:latin typeface="Arial" charset="0"/>
                <a:ea typeface="Microsoft YaHei" charset="-122"/>
              </a:defRPr>
            </a:lvl2pPr>
            <a:lvl3pPr eaLnBrk="0">
              <a:tabLst>
                <a:tab pos="449263" algn="l"/>
                <a:tab pos="898525" algn="l"/>
                <a:tab pos="1347788" algn="l"/>
                <a:tab pos="1797050" algn="l"/>
              </a:tabLst>
              <a:defRPr>
                <a:solidFill>
                  <a:schemeClr val="tx1"/>
                </a:solidFill>
                <a:latin typeface="Arial" charset="0"/>
                <a:ea typeface="Microsoft YaHei" charset="-122"/>
              </a:defRPr>
            </a:lvl3pPr>
            <a:lvl4pPr eaLnBrk="0">
              <a:tabLst>
                <a:tab pos="449263" algn="l"/>
                <a:tab pos="898525" algn="l"/>
                <a:tab pos="1347788" algn="l"/>
                <a:tab pos="1797050" algn="l"/>
              </a:tabLst>
              <a:defRPr>
                <a:solidFill>
                  <a:schemeClr val="tx1"/>
                </a:solidFill>
                <a:latin typeface="Arial" charset="0"/>
                <a:ea typeface="Microsoft YaHei" charset="-122"/>
              </a:defRPr>
            </a:lvl4pPr>
            <a:lvl5pPr eaLnBrk="0">
              <a:tabLst>
                <a:tab pos="449263" algn="l"/>
                <a:tab pos="898525" algn="l"/>
                <a:tab pos="1347788" algn="l"/>
                <a:tab pos="1797050"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a:solidFill>
                  <a:schemeClr val="tx1"/>
                </a:solidFill>
                <a:latin typeface="Arial" charset="0"/>
                <a:ea typeface="Microsoft YaHei" charset="-122"/>
              </a:defRPr>
            </a:lvl9pPr>
          </a:lstStyle>
          <a:p>
            <a:pPr eaLnBrk="1"/>
            <a:r>
              <a:rPr lang="fr-FR" altLang="fr-FR" dirty="0">
                <a:solidFill>
                  <a:srgbClr val="000000"/>
                </a:solidFill>
              </a:rPr>
              <a:t>29/08/2023</a:t>
            </a:r>
          </a:p>
        </p:txBody>
      </p:sp>
      <p:pic>
        <p:nvPicPr>
          <p:cNvPr id="1536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5101"/>
            <a:ext cx="792088" cy="740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CustomShape 4"/>
          <p:cNvSpPr/>
          <p:nvPr/>
        </p:nvSpPr>
        <p:spPr>
          <a:xfrm>
            <a:off x="2320440" y="1196277"/>
            <a:ext cx="2581684" cy="32173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400"/>
              </a:spcBef>
              <a:spcAft>
                <a:spcPts val="799"/>
              </a:spcAft>
              <a:defRPr/>
            </a:pPr>
            <a:r>
              <a:rPr lang="fr-FR" sz="2400" b="1" spc="-1" dirty="0">
                <a:ea typeface="DejaVu Sans"/>
              </a:rPr>
              <a:t>Volet logement </a:t>
            </a:r>
            <a:endParaRPr lang="fr-FR" sz="2400" spc="-1" dirty="0"/>
          </a:p>
          <a:p>
            <a:pPr>
              <a:lnSpc>
                <a:spcPct val="100000"/>
              </a:lnSpc>
              <a:spcBef>
                <a:spcPts val="400"/>
              </a:spcBef>
              <a:spcAft>
                <a:spcPts val="799"/>
              </a:spcAft>
              <a:defRPr/>
            </a:pPr>
            <a:endParaRPr lang="fr-FR" sz="1500" spc="-1" dirty="0"/>
          </a:p>
        </p:txBody>
      </p:sp>
      <p:sp>
        <p:nvSpPr>
          <p:cNvPr id="11" name="CustomShape 5"/>
          <p:cNvSpPr/>
          <p:nvPr/>
        </p:nvSpPr>
        <p:spPr>
          <a:xfrm>
            <a:off x="480885" y="1601776"/>
            <a:ext cx="8126164" cy="109043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defRPr/>
            </a:pPr>
            <a:endParaRPr lang="fr-FR" spc="-1" dirty="0"/>
          </a:p>
          <a:p>
            <a:pPr marL="378990" indent="-285750">
              <a:lnSpc>
                <a:spcPct val="100000"/>
              </a:lnSpc>
              <a:spcAft>
                <a:spcPts val="499"/>
              </a:spcAft>
              <a:buFont typeface="Wingdings" panose="05000000000000000000" pitchFamily="2" charset="2"/>
              <a:buChar char="Ø"/>
              <a:defRPr/>
            </a:pPr>
            <a:r>
              <a:rPr lang="fr-FR" sz="1600" spc="-1" dirty="0">
                <a:solidFill>
                  <a:srgbClr val="000000"/>
                </a:solidFill>
                <a:ea typeface="DejaVu Sans"/>
              </a:rPr>
              <a:t>Garantir que les jeunes bénéficient d’un </a:t>
            </a:r>
            <a:r>
              <a:rPr lang="fr-FR" sz="1600" b="1" spc="-1" dirty="0">
                <a:solidFill>
                  <a:srgbClr val="000000"/>
                </a:solidFill>
                <a:ea typeface="DejaVu Sans"/>
              </a:rPr>
              <a:t>accompagnement adapté vers une solution de logement, ou à défaut, d’hébergement </a:t>
            </a:r>
            <a:endParaRPr lang="fr-FR" sz="1600" b="1" spc="-1" dirty="0"/>
          </a:p>
          <a:p>
            <a:pPr marL="378990" indent="-285750">
              <a:lnSpc>
                <a:spcPct val="100000"/>
              </a:lnSpc>
              <a:spcAft>
                <a:spcPts val="499"/>
              </a:spcAft>
              <a:buFont typeface="Wingdings" panose="05000000000000000000" pitchFamily="2" charset="2"/>
              <a:buChar char="Ø"/>
              <a:defRPr/>
            </a:pPr>
            <a:r>
              <a:rPr lang="fr-FR" sz="1600" b="1" spc="-1" dirty="0">
                <a:solidFill>
                  <a:srgbClr val="000000"/>
                </a:solidFill>
                <a:ea typeface="DejaVu Sans"/>
              </a:rPr>
              <a:t>Intégrer les acteurs de l’hébergement et du logement au réseau des partenaires du CEJ-JR </a:t>
            </a:r>
            <a:r>
              <a:rPr lang="fr-FR" sz="1600" spc="-1" dirty="0">
                <a:solidFill>
                  <a:srgbClr val="000000"/>
                </a:solidFill>
                <a:ea typeface="DejaVu Sans"/>
              </a:rPr>
              <a:t>pour contribuer à la recherche de solutions, ainsi qu’au repérage des jeunes concernés </a:t>
            </a:r>
            <a:endParaRPr lang="fr-FR" sz="1600" spc="-1" dirty="0"/>
          </a:p>
        </p:txBody>
      </p:sp>
      <p:sp>
        <p:nvSpPr>
          <p:cNvPr id="12" name="CustomShape 1"/>
          <p:cNvSpPr/>
          <p:nvPr/>
        </p:nvSpPr>
        <p:spPr>
          <a:xfrm>
            <a:off x="498177" y="2989805"/>
            <a:ext cx="8532440" cy="140597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499"/>
              </a:spcAft>
              <a:defRPr/>
            </a:pPr>
            <a:r>
              <a:rPr lang="fr-FR" sz="1600" b="1" u="sng" spc="-1" dirty="0">
                <a:ea typeface="DejaVu Sans"/>
              </a:rPr>
              <a:t>Deux leviers : </a:t>
            </a:r>
            <a:endParaRPr lang="fr-FR" sz="1600" u="sng" spc="-1" dirty="0"/>
          </a:p>
          <a:p>
            <a:pPr marL="378000" indent="-284760">
              <a:lnSpc>
                <a:spcPct val="100000"/>
              </a:lnSpc>
              <a:spcAft>
                <a:spcPts val="499"/>
              </a:spcAft>
              <a:buFont typeface="Wingdings" charset="2"/>
              <a:buChar char=""/>
              <a:defRPr/>
            </a:pPr>
            <a:r>
              <a:rPr lang="fr-FR" sz="1600" b="1" spc="-1" dirty="0">
                <a:solidFill>
                  <a:srgbClr val="000000"/>
                </a:solidFill>
                <a:ea typeface="DejaVu Sans"/>
              </a:rPr>
              <a:t>Des référents CEJ JR en SIAO </a:t>
            </a:r>
            <a:r>
              <a:rPr lang="fr-FR" sz="1600" spc="-1" dirty="0">
                <a:solidFill>
                  <a:srgbClr val="000000"/>
                </a:solidFill>
                <a:ea typeface="DejaVu Sans"/>
              </a:rPr>
              <a:t>avec pour mission d’accompagner les opérateurs CEJ JR lors de l’évaluation sociale, construire des partenariats avec les opérateurs hébergement/logement sur le territoire, anticiper les besoins d’accès au logement, identifier des jeunes</a:t>
            </a:r>
          </a:p>
          <a:p>
            <a:pPr marL="378000" indent="-284760">
              <a:lnSpc>
                <a:spcPct val="100000"/>
              </a:lnSpc>
              <a:spcAft>
                <a:spcPts val="499"/>
              </a:spcAft>
              <a:buFont typeface="Wingdings" charset="2"/>
              <a:buChar char=""/>
              <a:defRPr/>
            </a:pPr>
            <a:r>
              <a:rPr lang="fr-FR" sz="1600" b="1" spc="-1" dirty="0">
                <a:solidFill>
                  <a:srgbClr val="000000"/>
                </a:solidFill>
                <a:ea typeface="DejaVu Sans"/>
              </a:rPr>
              <a:t>Des moyens d’accompagnement pour l’accès et le maintien dans le logement</a:t>
            </a:r>
            <a:r>
              <a:rPr lang="fr-FR" sz="1600" spc="-1" dirty="0">
                <a:solidFill>
                  <a:srgbClr val="000000"/>
                </a:solidFill>
                <a:ea typeface="DejaVu Sans"/>
              </a:rPr>
              <a:t> </a:t>
            </a:r>
            <a:endParaRPr lang="fr-FR" sz="1600" spc="-1" dirty="0"/>
          </a:p>
        </p:txBody>
      </p:sp>
      <p:sp>
        <p:nvSpPr>
          <p:cNvPr id="13" name="CustomShape 8"/>
          <p:cNvSpPr/>
          <p:nvPr/>
        </p:nvSpPr>
        <p:spPr>
          <a:xfrm>
            <a:off x="326129" y="4644177"/>
            <a:ext cx="8280920" cy="54891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92160">
              <a:lnSpc>
                <a:spcPct val="100000"/>
              </a:lnSpc>
              <a:spcAft>
                <a:spcPts val="499"/>
              </a:spcAft>
              <a:defRPr/>
            </a:pPr>
            <a:r>
              <a:rPr lang="fr-FR" sz="1600" b="1" spc="-1" dirty="0">
                <a:ea typeface="DejaVu Sans"/>
              </a:rPr>
              <a:t>Types de projets éligibles : </a:t>
            </a:r>
            <a:r>
              <a:rPr lang="fr-FR" sz="1600" spc="-1" dirty="0">
                <a:solidFill>
                  <a:srgbClr val="000000"/>
                </a:solidFill>
                <a:ea typeface="DejaVu Sans"/>
              </a:rPr>
              <a:t>mesures proposées par un ou plusieurs porteurs spécialisés  ou offre intégrée accompagnement logement + accompagnement vers l’insertion</a:t>
            </a:r>
            <a:endParaRPr lang="fr-FR" sz="1600" spc="-1" dirty="0"/>
          </a:p>
        </p:txBody>
      </p:sp>
      <p:sp>
        <p:nvSpPr>
          <p:cNvPr id="14" name="CustomShape 7"/>
          <p:cNvSpPr/>
          <p:nvPr/>
        </p:nvSpPr>
        <p:spPr>
          <a:xfrm>
            <a:off x="439510" y="5162026"/>
            <a:ext cx="8208913" cy="13918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78000" indent="-284760">
              <a:lnSpc>
                <a:spcPct val="100000"/>
              </a:lnSpc>
              <a:spcAft>
                <a:spcPts val="499"/>
              </a:spcAft>
              <a:buFont typeface="Wingdings" charset="2"/>
              <a:buChar char=""/>
              <a:defRPr/>
            </a:pPr>
            <a:r>
              <a:rPr lang="fr-FR" sz="1600" spc="-1" dirty="0">
                <a:solidFill>
                  <a:srgbClr val="000000"/>
                </a:solidFill>
                <a:ea typeface="DejaVu Sans"/>
              </a:rPr>
              <a:t>Des projets qui doivent permettre de créer un écosystème cohérent d’acteurs de l’accompagnement des jeunes = enjeu majeur des modalités opérationnelles de partenariat proposées </a:t>
            </a:r>
            <a:endParaRPr lang="fr-FR" sz="1600" spc="-1" dirty="0"/>
          </a:p>
          <a:p>
            <a:pPr marL="378000" indent="-284760">
              <a:lnSpc>
                <a:spcPct val="100000"/>
              </a:lnSpc>
              <a:spcAft>
                <a:spcPts val="499"/>
              </a:spcAft>
              <a:buFont typeface="Wingdings" charset="2"/>
              <a:buChar char=""/>
              <a:defRPr/>
            </a:pPr>
            <a:r>
              <a:rPr lang="fr-FR" sz="1600" spc="-1" dirty="0">
                <a:solidFill>
                  <a:srgbClr val="000000"/>
                </a:solidFill>
                <a:ea typeface="DejaVu Sans"/>
              </a:rPr>
              <a:t>Des projets qui doivent s’inscrire en complémentarité des ressources déjà existantes sur le territoire</a:t>
            </a:r>
            <a:endParaRPr lang="fr-FR" sz="1600" spc="-1" dirty="0"/>
          </a:p>
        </p:txBody>
      </p:sp>
      <p:sp>
        <p:nvSpPr>
          <p:cNvPr id="15" name="Rectangle à coins arrondis 14"/>
          <p:cNvSpPr/>
          <p:nvPr/>
        </p:nvSpPr>
        <p:spPr>
          <a:xfrm>
            <a:off x="2344777" y="368185"/>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13" y="548205"/>
            <a:ext cx="1296143" cy="1296143"/>
          </a:xfrm>
          <a:prstGeom prst="rect">
            <a:avLst/>
          </a:prstGeom>
        </p:spPr>
      </p:pic>
      <p:sp>
        <p:nvSpPr>
          <p:cNvPr id="3" name="Flèche vers le bas 2"/>
          <p:cNvSpPr/>
          <p:nvPr/>
        </p:nvSpPr>
        <p:spPr>
          <a:xfrm>
            <a:off x="4072899" y="4411866"/>
            <a:ext cx="360040" cy="248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03111"/>
            <a:ext cx="1391610" cy="123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76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399339" y="6377517"/>
            <a:ext cx="1349375" cy="480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449263" algn="l"/>
                <a:tab pos="898525" algn="l"/>
                <a:tab pos="1347788" algn="l"/>
              </a:tabLst>
              <a:defRPr>
                <a:solidFill>
                  <a:schemeClr val="tx1"/>
                </a:solidFill>
                <a:latin typeface="Arial" charset="0"/>
                <a:ea typeface="Microsoft YaHei" charset="-122"/>
              </a:defRPr>
            </a:lvl1pPr>
            <a:lvl2pPr eaLnBrk="0">
              <a:tabLst>
                <a:tab pos="449263" algn="l"/>
                <a:tab pos="898525" algn="l"/>
                <a:tab pos="1347788" algn="l"/>
              </a:tabLst>
              <a:defRPr>
                <a:solidFill>
                  <a:schemeClr val="tx1"/>
                </a:solidFill>
                <a:latin typeface="Arial" charset="0"/>
                <a:ea typeface="Microsoft YaHei" charset="-122"/>
              </a:defRPr>
            </a:lvl2pPr>
            <a:lvl3pPr eaLnBrk="0">
              <a:tabLst>
                <a:tab pos="449263" algn="l"/>
                <a:tab pos="898525" algn="l"/>
                <a:tab pos="1347788" algn="l"/>
              </a:tabLst>
              <a:defRPr>
                <a:solidFill>
                  <a:schemeClr val="tx1"/>
                </a:solidFill>
                <a:latin typeface="Arial" charset="0"/>
                <a:ea typeface="Microsoft YaHei" charset="-122"/>
              </a:defRPr>
            </a:lvl3pPr>
            <a:lvl4pPr eaLnBrk="0">
              <a:tabLst>
                <a:tab pos="449263" algn="l"/>
                <a:tab pos="898525" algn="l"/>
                <a:tab pos="1347788" algn="l"/>
              </a:tabLst>
              <a:defRPr>
                <a:solidFill>
                  <a:schemeClr val="tx1"/>
                </a:solidFill>
                <a:latin typeface="Arial" charset="0"/>
                <a:ea typeface="Microsoft YaHei" charset="-122"/>
              </a:defRPr>
            </a:lvl4pPr>
            <a:lvl5pPr eaLnBrk="0">
              <a:tabLst>
                <a:tab pos="449263" algn="l"/>
                <a:tab pos="898525" algn="l"/>
                <a:tab pos="1347788"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Lst>
              <a:defRPr>
                <a:solidFill>
                  <a:schemeClr val="tx1"/>
                </a:solidFill>
                <a:latin typeface="Arial" charset="0"/>
                <a:ea typeface="Microsoft YaHei" charset="-122"/>
              </a:defRPr>
            </a:lvl9pPr>
          </a:lstStyle>
          <a:p>
            <a:pPr algn="r" eaLnBrk="1" hangingPunct="1">
              <a:lnSpc>
                <a:spcPct val="100000"/>
              </a:lnSpc>
            </a:pPr>
            <a:fld id="{AA65717E-BC53-46A7-B475-07949815D07E}" type="slidenum">
              <a:rPr lang="fr-FR" altLang="fr-FR" sz="800" b="1">
                <a:solidFill>
                  <a:srgbClr val="000000"/>
                </a:solidFill>
              </a:rPr>
              <a:pPr algn="r" eaLnBrk="1" hangingPunct="1">
                <a:lnSpc>
                  <a:spcPct val="100000"/>
                </a:lnSpc>
              </a:pPr>
              <a:t>9</a:t>
            </a:fld>
            <a:endParaRPr lang="fr-FR" altLang="fr-FR" sz="800" b="1">
              <a:solidFill>
                <a:srgbClr val="000000"/>
              </a:solidFill>
            </a:endParaRPr>
          </a:p>
        </p:txBody>
      </p:sp>
      <p:sp>
        <p:nvSpPr>
          <p:cNvPr id="16387" name="Text Box 4"/>
          <p:cNvSpPr txBox="1">
            <a:spLocks noChangeArrowheads="1"/>
          </p:cNvSpPr>
          <p:nvPr/>
        </p:nvSpPr>
        <p:spPr bwMode="auto">
          <a:xfrm>
            <a:off x="6264276" y="2084918"/>
            <a:ext cx="2519363" cy="3814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6388" name="Text Box 5"/>
          <p:cNvSpPr txBox="1">
            <a:spLocks noChangeArrowheads="1"/>
          </p:cNvSpPr>
          <p:nvPr/>
        </p:nvSpPr>
        <p:spPr bwMode="auto">
          <a:xfrm>
            <a:off x="323850" y="6396568"/>
            <a:ext cx="1169988" cy="461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449263" algn="l"/>
                <a:tab pos="898525" algn="l"/>
              </a:tabLst>
              <a:defRPr>
                <a:solidFill>
                  <a:schemeClr val="tx1"/>
                </a:solidFill>
                <a:latin typeface="Arial" charset="0"/>
                <a:ea typeface="Microsoft YaHei" charset="-122"/>
              </a:defRPr>
            </a:lvl1pPr>
            <a:lvl2pPr eaLnBrk="0">
              <a:tabLst>
                <a:tab pos="449263" algn="l"/>
                <a:tab pos="898525" algn="l"/>
              </a:tabLst>
              <a:defRPr>
                <a:solidFill>
                  <a:schemeClr val="tx1"/>
                </a:solidFill>
                <a:latin typeface="Arial" charset="0"/>
                <a:ea typeface="Microsoft YaHei" charset="-122"/>
              </a:defRPr>
            </a:lvl2pPr>
            <a:lvl3pPr eaLnBrk="0">
              <a:tabLst>
                <a:tab pos="449263" algn="l"/>
                <a:tab pos="898525" algn="l"/>
              </a:tabLst>
              <a:defRPr>
                <a:solidFill>
                  <a:schemeClr val="tx1"/>
                </a:solidFill>
                <a:latin typeface="Arial" charset="0"/>
                <a:ea typeface="Microsoft YaHei" charset="-122"/>
              </a:defRPr>
            </a:lvl3pPr>
            <a:lvl4pPr eaLnBrk="0">
              <a:tabLst>
                <a:tab pos="449263" algn="l"/>
                <a:tab pos="898525" algn="l"/>
              </a:tabLst>
              <a:defRPr>
                <a:solidFill>
                  <a:schemeClr val="tx1"/>
                </a:solidFill>
                <a:latin typeface="Arial" charset="0"/>
                <a:ea typeface="Microsoft YaHei" charset="-122"/>
              </a:defRPr>
            </a:lvl4pPr>
            <a:lvl5pPr eaLnBrk="0">
              <a:tabLst>
                <a:tab pos="449263" algn="l"/>
                <a:tab pos="898525"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49263" algn="l"/>
                <a:tab pos="898525" algn="l"/>
              </a:tabLst>
              <a:defRPr>
                <a:solidFill>
                  <a:schemeClr val="tx1"/>
                </a:solidFill>
                <a:latin typeface="Arial" charset="0"/>
                <a:ea typeface="Microsoft YaHei" charset="-122"/>
              </a:defRPr>
            </a:lvl9pPr>
          </a:lstStyle>
          <a:p>
            <a:pPr eaLnBrk="1" hangingPunct="1">
              <a:lnSpc>
                <a:spcPct val="100000"/>
              </a:lnSpc>
            </a:pPr>
            <a:r>
              <a:rPr lang="fr-FR" altLang="fr-FR" sz="800" b="1">
                <a:solidFill>
                  <a:srgbClr val="000000"/>
                </a:solidFill>
              </a:rPr>
              <a:t>13/05/2022</a:t>
            </a:r>
          </a:p>
        </p:txBody>
      </p:sp>
      <p:pic>
        <p:nvPicPr>
          <p:cNvPr id="1638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1" y="165101"/>
            <a:ext cx="755649" cy="740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003E2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CustomShape 5"/>
          <p:cNvSpPr/>
          <p:nvPr/>
        </p:nvSpPr>
        <p:spPr>
          <a:xfrm>
            <a:off x="215901" y="1861006"/>
            <a:ext cx="8423275" cy="55988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85750" indent="-285750">
              <a:lnSpc>
                <a:spcPct val="100000"/>
              </a:lnSpc>
              <a:spcBef>
                <a:spcPts val="400"/>
              </a:spcBef>
              <a:spcAft>
                <a:spcPts val="799"/>
              </a:spcAft>
              <a:buFont typeface="Wingdings" panose="05000000000000000000" pitchFamily="2" charset="2"/>
              <a:buChar char="Ø"/>
              <a:defRPr/>
            </a:pPr>
            <a:r>
              <a:rPr lang="fr-FR" sz="1600" spc="-1" dirty="0">
                <a:solidFill>
                  <a:srgbClr val="000000"/>
                </a:solidFill>
                <a:ea typeface="DejaVu Sans"/>
              </a:rPr>
              <a:t>Garantir que les structures référentes pour l’accompagnement puissent s’appuyer sur des correspondants experts de la mobilité qui pourront réaliser un accompagnement mobilité renforcé</a:t>
            </a:r>
            <a:endParaRPr lang="fr-FR" sz="1600" spc="-1" dirty="0"/>
          </a:p>
        </p:txBody>
      </p:sp>
      <p:sp>
        <p:nvSpPr>
          <p:cNvPr id="15" name="CustomShape 2"/>
          <p:cNvSpPr/>
          <p:nvPr/>
        </p:nvSpPr>
        <p:spPr>
          <a:xfrm>
            <a:off x="136526" y="2564904"/>
            <a:ext cx="8575675" cy="237626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92880">
              <a:lnSpc>
                <a:spcPct val="100000"/>
              </a:lnSpc>
              <a:spcAft>
                <a:spcPts val="499"/>
              </a:spcAft>
              <a:defRPr/>
            </a:pPr>
            <a:r>
              <a:rPr lang="fr-FR" sz="1600" b="1" u="sng" spc="-1" dirty="0">
                <a:solidFill>
                  <a:srgbClr val="000000"/>
                </a:solidFill>
                <a:ea typeface="DejaVu Sans"/>
              </a:rPr>
              <a:t>Trois types d’action</a:t>
            </a:r>
          </a:p>
          <a:p>
            <a:pPr marL="434880" indent="-342000">
              <a:lnSpc>
                <a:spcPct val="100000"/>
              </a:lnSpc>
              <a:spcAft>
                <a:spcPts val="499"/>
              </a:spcAft>
              <a:buFont typeface="Arial"/>
              <a:buAutoNum type="arabicPeriod"/>
              <a:defRPr/>
            </a:pPr>
            <a:r>
              <a:rPr lang="fr-FR" sz="1600" spc="-1" dirty="0">
                <a:solidFill>
                  <a:srgbClr val="000000"/>
                </a:solidFill>
                <a:ea typeface="DejaVu Sans"/>
              </a:rPr>
              <a:t>Des actions d’accompagnement individuel : par ex celui opéré par les plateformes de mobilité ou de préparation au permis de conduire ou d’accompagnement à la mobilité résidentielle </a:t>
            </a:r>
            <a:endParaRPr lang="fr-FR" sz="1600" spc="-1" dirty="0"/>
          </a:p>
          <a:p>
            <a:pPr marL="434880" indent="-342000">
              <a:lnSpc>
                <a:spcPct val="100000"/>
              </a:lnSpc>
              <a:spcAft>
                <a:spcPts val="499"/>
              </a:spcAft>
              <a:buFont typeface="Arial"/>
              <a:buAutoNum type="arabicPeriod"/>
              <a:defRPr/>
            </a:pPr>
            <a:r>
              <a:rPr lang="fr-FR" sz="1600" spc="-1" dirty="0">
                <a:solidFill>
                  <a:srgbClr val="000000"/>
                </a:solidFill>
                <a:ea typeface="DejaVu Sans"/>
              </a:rPr>
              <a:t>Des actions d’accompagnement collectif (ateliers)</a:t>
            </a:r>
            <a:endParaRPr lang="fr-FR" sz="1600" spc="-1" dirty="0"/>
          </a:p>
          <a:p>
            <a:pPr marL="434880" indent="-342000">
              <a:lnSpc>
                <a:spcPct val="100000"/>
              </a:lnSpc>
              <a:spcAft>
                <a:spcPts val="499"/>
              </a:spcAft>
              <a:buFont typeface="Arial"/>
              <a:buAutoNum type="arabicPeriod"/>
              <a:defRPr/>
            </a:pPr>
            <a:r>
              <a:rPr lang="fr-FR" sz="1600" spc="-1" dirty="0">
                <a:solidFill>
                  <a:srgbClr val="000000"/>
                </a:solidFill>
                <a:ea typeface="DejaVu Sans"/>
              </a:rPr>
              <a:t>La mobilisation de solutions de mobilité : location ou prêts de véhicules, solutions de transport à la demande ou auto partage…</a:t>
            </a:r>
            <a:endParaRPr lang="fr-FR" sz="1600" spc="-1" dirty="0"/>
          </a:p>
          <a:p>
            <a:pPr>
              <a:lnSpc>
                <a:spcPct val="100000"/>
              </a:lnSpc>
              <a:spcAft>
                <a:spcPts val="499"/>
              </a:spcAft>
              <a:defRPr/>
            </a:pPr>
            <a:r>
              <a:rPr lang="fr-FR" sz="1600" b="1" spc="-1" dirty="0">
                <a:ea typeface="DejaVu Sans"/>
              </a:rPr>
              <a:t>Types de projets éligibles :</a:t>
            </a:r>
            <a:r>
              <a:rPr lang="fr-FR" sz="1600" spc="-1" dirty="0">
                <a:ea typeface="DejaVu Sans"/>
              </a:rPr>
              <a:t> mesures proposées par un ou plusieurs porteurs spécialisés  ou offre intégrée accompagnement mobilité + accompagnement vers l’insertion </a:t>
            </a:r>
            <a:endParaRPr lang="fr-FR" sz="1600" spc="-1" dirty="0"/>
          </a:p>
        </p:txBody>
      </p:sp>
      <p:sp>
        <p:nvSpPr>
          <p:cNvPr id="17" name="CustomShape 6"/>
          <p:cNvSpPr/>
          <p:nvPr/>
        </p:nvSpPr>
        <p:spPr>
          <a:xfrm>
            <a:off x="120650" y="4941168"/>
            <a:ext cx="8559800" cy="1171519"/>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78000" indent="-284760">
              <a:lnSpc>
                <a:spcPct val="100000"/>
              </a:lnSpc>
              <a:spcAft>
                <a:spcPts val="499"/>
              </a:spcAft>
              <a:buFont typeface="Wingdings" charset="2"/>
              <a:buChar char=""/>
              <a:defRPr/>
            </a:pPr>
            <a:r>
              <a:rPr lang="fr-FR" sz="1600" spc="-1" dirty="0">
                <a:solidFill>
                  <a:srgbClr val="000000"/>
                </a:solidFill>
                <a:ea typeface="DejaVu Sans"/>
              </a:rPr>
              <a:t>Des projets qui devront permettre de créer un écosystème d’acteurs de l’accompagnement cohérent</a:t>
            </a:r>
          </a:p>
          <a:p>
            <a:pPr marL="378000" indent="-284760">
              <a:lnSpc>
                <a:spcPct val="100000"/>
              </a:lnSpc>
              <a:spcAft>
                <a:spcPts val="499"/>
              </a:spcAft>
              <a:buFont typeface="Wingdings" charset="2"/>
              <a:buChar char=""/>
              <a:defRPr/>
            </a:pPr>
            <a:r>
              <a:rPr lang="fr-FR" sz="1600" spc="-1" dirty="0">
                <a:solidFill>
                  <a:srgbClr val="000000"/>
                </a:solidFill>
                <a:ea typeface="DejaVu Sans"/>
              </a:rPr>
              <a:t>Des projets qui s’inscrivent en cohérence avec ceux dans le cadre de la politique mobilité solidaire du prochain pacte des solidarités</a:t>
            </a:r>
            <a:endParaRPr lang="fr-FR" sz="1400" spc="-1" dirty="0"/>
          </a:p>
        </p:txBody>
      </p:sp>
      <p:sp>
        <p:nvSpPr>
          <p:cNvPr id="18" name="Rectangle à coins arrondis 17"/>
          <p:cNvSpPr/>
          <p:nvPr/>
        </p:nvSpPr>
        <p:spPr>
          <a:xfrm>
            <a:off x="2358670" y="355497"/>
            <a:ext cx="452645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CEJ – jeunes en rupture – Vague 2</a:t>
            </a:r>
          </a:p>
        </p:txBody>
      </p:sp>
      <p:sp>
        <p:nvSpPr>
          <p:cNvPr id="19" name="CustomShape 4"/>
          <p:cNvSpPr/>
          <p:nvPr/>
        </p:nvSpPr>
        <p:spPr>
          <a:xfrm>
            <a:off x="2699792" y="1196276"/>
            <a:ext cx="2581684" cy="32173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400"/>
              </a:spcBef>
              <a:spcAft>
                <a:spcPts val="799"/>
              </a:spcAft>
              <a:defRPr/>
            </a:pPr>
            <a:r>
              <a:rPr lang="fr-FR" sz="2400" b="1" spc="-1" dirty="0">
                <a:ea typeface="DejaVu Sans"/>
              </a:rPr>
              <a:t>Volet mobilité </a:t>
            </a:r>
            <a:endParaRPr lang="fr-FR" sz="2400" spc="-1" dirty="0"/>
          </a:p>
          <a:p>
            <a:pPr>
              <a:lnSpc>
                <a:spcPct val="100000"/>
              </a:lnSpc>
              <a:spcBef>
                <a:spcPts val="400"/>
              </a:spcBef>
              <a:spcAft>
                <a:spcPts val="799"/>
              </a:spcAft>
              <a:defRPr/>
            </a:pPr>
            <a:endParaRPr lang="fr-FR" sz="1500" spc="-1"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24" y="949464"/>
            <a:ext cx="1888423" cy="823352"/>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682" y="145487"/>
            <a:ext cx="19446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035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TotalTime>
  <Words>2966</Words>
  <Application>Microsoft Office PowerPoint</Application>
  <PresentationFormat>Affichage à l'écran (4:3)</PresentationFormat>
  <Paragraphs>256</Paragraphs>
  <Slides>20</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Wingdings</vt:lpstr>
      <vt:lpstr>Thème Office</vt:lpstr>
      <vt:lpstr> Appel à projets régional  Mise en œuvre  du Contrat d’engagement jeune  Jeunes en rupture 2ème vague  Introduction de Christian Forterre Commissaire à la lutte contre la pauvreté en IDF   Les 1ers contours annoncés par le projet de décret et le dossier de presse</vt:lpstr>
      <vt:lpstr>Déploiement du Contrat engagement jeune depuis le 1er mars 2022 :     16 - 25 ans non scolarisés, sans emploi, sans formation, ou avec des difficultés d’accès à l’emploi durable    Parcours d’accompagnement intensif d’au moins 15h à 20h / semaine    Mis en œuvre par les missions locales et Pôle Emploi      </vt:lpstr>
      <vt:lpstr>  </vt:lpstr>
      <vt:lpstr>                De la remobilisation jusqu’à l’accès à l’activité durable, un    parcours sans couture    Des actions d’accompagnement actives et innovantes    complémentaires à l’offre déjà existante    Démarches d’aller vers et de repérage    Principe de co-accompagnement global entre le porteur et la   mission locale, associée dès la construction du projet    </vt:lpstr>
      <vt:lpstr>           Les 1ers le projet de décret et le dossier de presse</vt:lpstr>
      <vt:lpstr> Dès la phase de remobilisation : Elle peut être assurée par le porteur seul, ou en lien avec la mission locale. Un diagnostic est réalisé conjointement sur les besoins du jeune en matière de logement, santé, mobilité, accès au droit.   Lors de la contractualisation : Le contrat CEJ est signé des 3 parties (porteur, ML, jeune). Le CEJ est formellement ouvert par la ML, qui est responsable du versement de l’allocation (le cas échéant). En cas de sanction, l’appréciation portée au « motif légitime » est concertée entre le porteur et la ML.   Le co-accompagnement en CEJ : Le porteur et la ML définissent le « qui fait quoi » et à quel moment du parcours. Il est recommandé que le porteur désigne le conseiller référent (personne ressource), et dans tout les cas nécessité d’une information, régulière et complète de l’autre co-accompagnant. Définition concertée du plan d’action tripartite. </vt:lpstr>
      <vt:lpstr>                    </vt:lpstr>
      <vt:lpstr>Présentation PowerPoint</vt:lpstr>
      <vt:lpstr>Présentation PowerPoint</vt:lpstr>
      <vt:lpstr>Présentation PowerPoint</vt:lpstr>
      <vt:lpstr>L’offre de services et d’aides financières de l’Agefiph pour les Jeunes en situation de handicap  Intervenants de l’appel à projets CEJ Jeunes en rupture.   Véronique Quémeneur Chargée d'études et développement  v-quemeneur@agefiph.asso.fr </vt:lpstr>
      <vt:lpstr>Les aides et services de l'Agefiph potentiellement mobilisables dans le cadre du projet d'un jeune en situation de handicap :</vt:lpstr>
      <vt:lpstr>Pour aller plus loin…</vt:lpstr>
      <vt:lpstr>Présentation PowerPoint</vt:lpstr>
      <vt:lpstr>Présentation PowerPoint</vt:lpstr>
      <vt:lpstr>           Les 1ers contours annoncés par le projet de décret et le dossier de presse</vt:lpstr>
      <vt:lpstr>Présentation PowerPoint</vt:lpstr>
      <vt:lpstr>                      </vt:lpstr>
      <vt:lpstr>             Date limite de candidature sur Démarches simplifiées  :  Jusqu’au 4 octobre 2023 (20h, heure de Paris)  Comité de sélection :  Mi-fin octobre 2023  Démarrage des projets :  Décembre 2023  Durée maximale des projets :  2 ans  Conclusion de Sébastien Agot, chef du service Insertion des jeunes et des primo-arrivants – DRIEETS Unité régionale             </vt:lpstr>
      <vt:lpstr>                         </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 régional  Mise en œuvre du contrat d’engagement jeune - Jeunes en rupture   Les 1ers contours annoncés par le projet de décret et le dossier de presse</dc:title>
  <dc:creator>PONS Arthur (DR-IDF)</dc:creator>
  <cp:lastModifiedBy>Raphaëlle Pienne</cp:lastModifiedBy>
  <cp:revision>92</cp:revision>
  <cp:lastPrinted>2023-08-04T09:27:01Z</cp:lastPrinted>
  <dcterms:created xsi:type="dcterms:W3CDTF">2022-04-29T14:13:41Z</dcterms:created>
  <dcterms:modified xsi:type="dcterms:W3CDTF">2023-09-06T13:01:42Z</dcterms:modified>
</cp:coreProperties>
</file>